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88_52746E4.xml" ContentType="application/vnd.ms-powerpoint.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26"/>
  </p:notesMasterIdLst>
  <p:sldIdLst>
    <p:sldId id="2141411992" r:id="rId6"/>
    <p:sldId id="2141412030" r:id="rId7"/>
    <p:sldId id="2141411994" r:id="rId8"/>
    <p:sldId id="2141411990" r:id="rId9"/>
    <p:sldId id="306" r:id="rId10"/>
    <p:sldId id="2141412017" r:id="rId11"/>
    <p:sldId id="392" r:id="rId12"/>
    <p:sldId id="403" r:id="rId13"/>
    <p:sldId id="384" r:id="rId14"/>
    <p:sldId id="410" r:id="rId15"/>
    <p:sldId id="417" r:id="rId16"/>
    <p:sldId id="412" r:id="rId17"/>
    <p:sldId id="2141412031" r:id="rId18"/>
    <p:sldId id="435" r:id="rId19"/>
    <p:sldId id="386" r:id="rId20"/>
    <p:sldId id="437" r:id="rId21"/>
    <p:sldId id="2141412013" r:id="rId22"/>
    <p:sldId id="2141412014" r:id="rId23"/>
    <p:sldId id="256" r:id="rId24"/>
    <p:sldId id="26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11980509-8EBF-4B9B-9023-B2FCFAD18A6C}">
          <p14:sldIdLst>
            <p14:sldId id="2141411992"/>
            <p14:sldId id="2141412030"/>
            <p14:sldId id="2141411994"/>
            <p14:sldId id="2141411990"/>
            <p14:sldId id="306"/>
            <p14:sldId id="2141412017"/>
            <p14:sldId id="392"/>
            <p14:sldId id="403"/>
            <p14:sldId id="384"/>
            <p14:sldId id="410"/>
            <p14:sldId id="417"/>
            <p14:sldId id="412"/>
            <p14:sldId id="2141412031"/>
            <p14:sldId id="435"/>
            <p14:sldId id="386"/>
            <p14:sldId id="437"/>
          </p14:sldIdLst>
        </p14:section>
        <p14:section name="Referral Process" id="{A2D0CC36-3A18-403D-971A-A24AD2219BB7}">
          <p14:sldIdLst>
            <p14:sldId id="2141412013"/>
            <p14:sldId id="2141412014"/>
            <p14:sldId id="256"/>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E3F75"/>
    <a:srgbClr val="C12637"/>
    <a:srgbClr val="0098D3"/>
    <a:srgbClr val="2552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81" autoAdjust="0"/>
  </p:normalViewPr>
  <p:slideViewPr>
    <p:cSldViewPr snapToGrid="0">
      <p:cViewPr varScale="1">
        <p:scale>
          <a:sx n="76" d="100"/>
          <a:sy n="76" d="100"/>
        </p:scale>
        <p:origin x="18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88_52746E4.xml><?xml version="1.0" encoding="utf-8"?>
<p188:cmLst xmlns:a="http://schemas.openxmlformats.org/drawingml/2006/main" xmlns:r="http://schemas.openxmlformats.org/officeDocument/2006/relationships" xmlns:p188="http://schemas.microsoft.com/office/powerpoint/2018/8/main">
  <p188:cm id="{F89E2FE0-3B71-7A43-86F7-5FAD633E4EED}" authorId="{62273E6E-8354-FD06-CA13-2684C449A671}" created="2023-03-30T17:41:42.747">
    <pc:sldMkLst xmlns:pc="http://schemas.microsoft.com/office/powerpoint/2013/main/command">
      <pc:docMk/>
      <pc:sldMk cId="86460132" sldId="392"/>
    </pc:sldMkLst>
    <p188:txBody>
      <a:bodyPr/>
      <a:lstStyle/>
      <a:p>
        <a:r>
          <a:rPr lang="en-US"/>
          <a:t>In the script / notes section, MB noted in last round of editing that the sentence Ohio Early Intervention, or EI, provides coordinated supports may need updated as:
“does not align with our EI Communications Toolkit but we can propose to DODD if OCALI feels it is more appropriate for the professional audience." We'll need to address that in some way here or note it for their team to review.</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1E49AB-B29D-4B9F-BD6A-829E2567088E}"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9AD15A0D-450E-46D3-A9F1-A7CEB12CA6A7}">
      <dgm:prSet phldrT="[Text]"/>
      <dgm:spPr/>
      <dgm:t>
        <a:bodyPr/>
        <a:lstStyle/>
        <a:p>
          <a:r>
            <a:rPr lang="en-US" dirty="0"/>
            <a:t>Refer</a:t>
          </a:r>
        </a:p>
      </dgm:t>
    </dgm:pt>
    <dgm:pt modelId="{06AE316F-C290-4EDC-A976-2122A9615E4B}" type="parTrans" cxnId="{DC23F186-7838-4CC5-AA43-073A5E360CF8}">
      <dgm:prSet/>
      <dgm:spPr/>
      <dgm:t>
        <a:bodyPr/>
        <a:lstStyle/>
        <a:p>
          <a:endParaRPr lang="en-US"/>
        </a:p>
      </dgm:t>
    </dgm:pt>
    <dgm:pt modelId="{907211C2-1BFF-453F-BB13-C786628DEDAA}" type="sibTrans" cxnId="{DC23F186-7838-4CC5-AA43-073A5E360CF8}">
      <dgm:prSet/>
      <dgm:spPr/>
      <dgm:t>
        <a:bodyPr/>
        <a:lstStyle/>
        <a:p>
          <a:endParaRPr lang="en-US"/>
        </a:p>
      </dgm:t>
    </dgm:pt>
    <dgm:pt modelId="{E7F37DCF-7BA3-406E-9D72-4F0C71C01AD7}">
      <dgm:prSet phldrT="[Text]"/>
      <dgm:spPr/>
      <dgm:t>
        <a:bodyPr/>
        <a:lstStyle/>
        <a:p>
          <a:r>
            <a:rPr lang="en-US" dirty="0"/>
            <a:t>Eligibility</a:t>
          </a:r>
        </a:p>
      </dgm:t>
    </dgm:pt>
    <dgm:pt modelId="{86306009-8A61-4F17-8661-2F5789A3D86B}" type="parTrans" cxnId="{607B1874-23C6-420C-B770-BBC9097BE06D}">
      <dgm:prSet/>
      <dgm:spPr/>
      <dgm:t>
        <a:bodyPr/>
        <a:lstStyle/>
        <a:p>
          <a:endParaRPr lang="en-US"/>
        </a:p>
      </dgm:t>
    </dgm:pt>
    <dgm:pt modelId="{7FC15E34-0CB9-47DE-81AB-D52275B692A4}" type="sibTrans" cxnId="{607B1874-23C6-420C-B770-BBC9097BE06D}">
      <dgm:prSet/>
      <dgm:spPr/>
      <dgm:t>
        <a:bodyPr/>
        <a:lstStyle/>
        <a:p>
          <a:endParaRPr lang="en-US"/>
        </a:p>
      </dgm:t>
    </dgm:pt>
    <dgm:pt modelId="{C04E5BF7-A3FE-4477-B56E-BBFE8F18818A}">
      <dgm:prSet phldrT="[Text]"/>
      <dgm:spPr/>
      <dgm:t>
        <a:bodyPr/>
        <a:lstStyle/>
        <a:p>
          <a:r>
            <a:rPr lang="en-US" dirty="0"/>
            <a:t>Assessment</a:t>
          </a:r>
        </a:p>
      </dgm:t>
    </dgm:pt>
    <dgm:pt modelId="{582DAB90-EB04-4D9C-9AF6-548C246E1D71}" type="parTrans" cxnId="{2198DD9D-58FD-4003-85D5-47F543BAD902}">
      <dgm:prSet/>
      <dgm:spPr/>
      <dgm:t>
        <a:bodyPr/>
        <a:lstStyle/>
        <a:p>
          <a:endParaRPr lang="en-US"/>
        </a:p>
      </dgm:t>
    </dgm:pt>
    <dgm:pt modelId="{02BB3CE4-ADFD-4A46-847F-333A97CDBBD4}" type="sibTrans" cxnId="{2198DD9D-58FD-4003-85D5-47F543BAD902}">
      <dgm:prSet/>
      <dgm:spPr/>
      <dgm:t>
        <a:bodyPr/>
        <a:lstStyle/>
        <a:p>
          <a:endParaRPr lang="en-US"/>
        </a:p>
      </dgm:t>
    </dgm:pt>
    <dgm:pt modelId="{226D2C59-2AC0-4BAD-ACC0-F918559AE81A}">
      <dgm:prSet phldrT="[Text]"/>
      <dgm:spPr/>
      <dgm:t>
        <a:bodyPr/>
        <a:lstStyle/>
        <a:p>
          <a:r>
            <a:rPr lang="en-US" dirty="0"/>
            <a:t>Individualized Family Service Plan (IFSP)</a:t>
          </a:r>
        </a:p>
      </dgm:t>
    </dgm:pt>
    <dgm:pt modelId="{D44F69C0-1D18-4111-8C9F-750CB94E32A7}" type="parTrans" cxnId="{BBC4DB02-3309-4A6B-947E-2BDE460C01C9}">
      <dgm:prSet/>
      <dgm:spPr/>
      <dgm:t>
        <a:bodyPr/>
        <a:lstStyle/>
        <a:p>
          <a:endParaRPr lang="en-US"/>
        </a:p>
      </dgm:t>
    </dgm:pt>
    <dgm:pt modelId="{A172D4E7-2F18-4536-9BF3-539EED2AF72E}" type="sibTrans" cxnId="{BBC4DB02-3309-4A6B-947E-2BDE460C01C9}">
      <dgm:prSet/>
      <dgm:spPr/>
      <dgm:t>
        <a:bodyPr/>
        <a:lstStyle/>
        <a:p>
          <a:endParaRPr lang="en-US"/>
        </a:p>
      </dgm:t>
    </dgm:pt>
    <dgm:pt modelId="{B698C078-2795-4ADC-92D1-1C930494D489}">
      <dgm:prSet phldrT="[Text]"/>
      <dgm:spPr/>
      <dgm:t>
        <a:bodyPr/>
        <a:lstStyle/>
        <a:p>
          <a:r>
            <a:rPr lang="en-US" dirty="0"/>
            <a:t>Service Delivery</a:t>
          </a:r>
        </a:p>
      </dgm:t>
    </dgm:pt>
    <dgm:pt modelId="{E8DA3775-BB27-4BE3-9839-C771154B2246}" type="parTrans" cxnId="{71D0247B-5945-41EB-B749-1457C3D6579B}">
      <dgm:prSet/>
      <dgm:spPr/>
      <dgm:t>
        <a:bodyPr/>
        <a:lstStyle/>
        <a:p>
          <a:endParaRPr lang="en-US"/>
        </a:p>
      </dgm:t>
    </dgm:pt>
    <dgm:pt modelId="{2C2EE64C-A9A1-47F8-A852-F61849B7F8A7}" type="sibTrans" cxnId="{71D0247B-5945-41EB-B749-1457C3D6579B}">
      <dgm:prSet/>
      <dgm:spPr/>
      <dgm:t>
        <a:bodyPr/>
        <a:lstStyle/>
        <a:p>
          <a:endParaRPr lang="en-US"/>
        </a:p>
      </dgm:t>
    </dgm:pt>
    <dgm:pt modelId="{335EB0B1-93A5-4AC9-B5BC-DDE3C239B775}" type="pres">
      <dgm:prSet presAssocID="{0E1E49AB-B29D-4B9F-BD6A-829E2567088E}" presName="Name0" presStyleCnt="0">
        <dgm:presLayoutVars>
          <dgm:dir/>
          <dgm:resizeHandles val="exact"/>
        </dgm:presLayoutVars>
      </dgm:prSet>
      <dgm:spPr/>
    </dgm:pt>
    <dgm:pt modelId="{A7E47D60-B897-4474-9F4D-A6273E3DEEBA}" type="pres">
      <dgm:prSet presAssocID="{9AD15A0D-450E-46D3-A9F1-A7CEB12CA6A7}" presName="composite" presStyleCnt="0"/>
      <dgm:spPr/>
    </dgm:pt>
    <dgm:pt modelId="{B5387989-E8E8-483D-ABF1-8CADC984761C}" type="pres">
      <dgm:prSet presAssocID="{9AD15A0D-450E-46D3-A9F1-A7CEB12CA6A7}" presName="imagSh" presStyleLbl="bgImgPlace1" presStyleIdx="0" presStyleCnt="5" custLinFactNeighborX="-47" custLinFactNeighborY="5027"/>
      <dgm:spPr>
        <a:blipFill>
          <a:blip xmlns:r="http://schemas.openxmlformats.org/officeDocument/2006/relationships" r:embed="rId1"/>
          <a:srcRect/>
          <a:stretch>
            <a:fillRect l="-2000" r="-2000"/>
          </a:stretch>
        </a:blipFill>
      </dgm:spPr>
    </dgm:pt>
    <dgm:pt modelId="{10265BE9-2E77-4DE6-9C39-CA3BCA0EAC2E}" type="pres">
      <dgm:prSet presAssocID="{9AD15A0D-450E-46D3-A9F1-A7CEB12CA6A7}" presName="txNode" presStyleLbl="node1" presStyleIdx="0" presStyleCnt="5" custLinFactNeighborX="15636" custLinFactNeighborY="25154">
        <dgm:presLayoutVars>
          <dgm:bulletEnabled val="1"/>
        </dgm:presLayoutVars>
      </dgm:prSet>
      <dgm:spPr/>
    </dgm:pt>
    <dgm:pt modelId="{3EF8FF57-FAB5-41BD-99A3-B3F39501F738}" type="pres">
      <dgm:prSet presAssocID="{907211C2-1BFF-453F-BB13-C786628DEDAA}" presName="sibTrans" presStyleLbl="sibTrans2D1" presStyleIdx="0" presStyleCnt="4"/>
      <dgm:spPr/>
    </dgm:pt>
    <dgm:pt modelId="{11AB224A-F38B-4E87-9AD1-DCB285D7F6BE}" type="pres">
      <dgm:prSet presAssocID="{907211C2-1BFF-453F-BB13-C786628DEDAA}" presName="connTx" presStyleLbl="sibTrans2D1" presStyleIdx="0" presStyleCnt="4"/>
      <dgm:spPr/>
    </dgm:pt>
    <dgm:pt modelId="{6E833E1C-8FD3-4516-8D25-62681A12C828}" type="pres">
      <dgm:prSet presAssocID="{E7F37DCF-7BA3-406E-9D72-4F0C71C01AD7}" presName="composite" presStyleCnt="0"/>
      <dgm:spPr/>
    </dgm:pt>
    <dgm:pt modelId="{09E58768-BF0F-4446-9E16-A5716DC3F7F4}" type="pres">
      <dgm:prSet presAssocID="{E7F37DCF-7BA3-406E-9D72-4F0C71C01AD7}" presName="imagSh" presStyleLbl="bgImgPlace1" presStyleIdx="1" presStyleCnt="5"/>
      <dgm:spPr>
        <a:blipFill>
          <a:blip xmlns:r="http://schemas.openxmlformats.org/officeDocument/2006/relationships" r:embed="rId2"/>
          <a:srcRect/>
          <a:stretch>
            <a:fillRect t="-2000" b="-2000"/>
          </a:stretch>
        </a:blipFill>
      </dgm:spPr>
    </dgm:pt>
    <dgm:pt modelId="{7DEFD0E1-C3AD-4874-81F4-D7E05632F996}" type="pres">
      <dgm:prSet presAssocID="{E7F37DCF-7BA3-406E-9D72-4F0C71C01AD7}" presName="txNode" presStyleLbl="node1" presStyleIdx="1" presStyleCnt="5" custLinFactNeighborX="2039" custLinFactNeighborY="25154">
        <dgm:presLayoutVars>
          <dgm:bulletEnabled val="1"/>
        </dgm:presLayoutVars>
      </dgm:prSet>
      <dgm:spPr/>
    </dgm:pt>
    <dgm:pt modelId="{E2D54284-3183-4BC3-905E-A245C9FCA067}" type="pres">
      <dgm:prSet presAssocID="{7FC15E34-0CB9-47DE-81AB-D52275B692A4}" presName="sibTrans" presStyleLbl="sibTrans2D1" presStyleIdx="1" presStyleCnt="4"/>
      <dgm:spPr/>
    </dgm:pt>
    <dgm:pt modelId="{F8727E70-9CFE-4B3D-B77C-655ABF29A38C}" type="pres">
      <dgm:prSet presAssocID="{7FC15E34-0CB9-47DE-81AB-D52275B692A4}" presName="connTx" presStyleLbl="sibTrans2D1" presStyleIdx="1" presStyleCnt="4"/>
      <dgm:spPr/>
    </dgm:pt>
    <dgm:pt modelId="{BEEFCB4C-D966-4AC0-90CB-E2CCA1345966}" type="pres">
      <dgm:prSet presAssocID="{C04E5BF7-A3FE-4477-B56E-BBFE8F18818A}" presName="composite" presStyleCnt="0"/>
      <dgm:spPr/>
    </dgm:pt>
    <dgm:pt modelId="{F59E32EA-E96D-4F63-B3A0-A7D62A2B4647}" type="pres">
      <dgm:prSet presAssocID="{C04E5BF7-A3FE-4477-B56E-BBFE8F18818A}" presName="imagSh" presStyleLbl="bgImgPlace1" presStyleIdx="2" presStyleCnt="5"/>
      <dgm:spPr>
        <a:blipFill>
          <a:blip xmlns:r="http://schemas.openxmlformats.org/officeDocument/2006/relationships" r:embed="rId3"/>
          <a:srcRect/>
          <a:stretch>
            <a:fillRect/>
          </a:stretch>
        </a:blipFill>
      </dgm:spPr>
    </dgm:pt>
    <dgm:pt modelId="{3382E44C-3735-45FF-AFBB-5EAFBAAB3135}" type="pres">
      <dgm:prSet presAssocID="{C04E5BF7-A3FE-4477-B56E-BBFE8F18818A}" presName="txNode" presStyleLbl="node1" presStyleIdx="2" presStyleCnt="5" custLinFactNeighborX="3400" custLinFactNeighborY="22435">
        <dgm:presLayoutVars>
          <dgm:bulletEnabled val="1"/>
        </dgm:presLayoutVars>
      </dgm:prSet>
      <dgm:spPr/>
    </dgm:pt>
    <dgm:pt modelId="{D27963A1-03D0-419A-9036-A22DFD1CC66C}" type="pres">
      <dgm:prSet presAssocID="{02BB3CE4-ADFD-4A46-847F-333A97CDBBD4}" presName="sibTrans" presStyleLbl="sibTrans2D1" presStyleIdx="2" presStyleCnt="4"/>
      <dgm:spPr/>
    </dgm:pt>
    <dgm:pt modelId="{291E5D3A-78F0-49C3-9723-83905C184D69}" type="pres">
      <dgm:prSet presAssocID="{02BB3CE4-ADFD-4A46-847F-333A97CDBBD4}" presName="connTx" presStyleLbl="sibTrans2D1" presStyleIdx="2" presStyleCnt="4"/>
      <dgm:spPr/>
    </dgm:pt>
    <dgm:pt modelId="{5CF5DF60-2CB7-472D-A4D3-4FC28326F13B}" type="pres">
      <dgm:prSet presAssocID="{226D2C59-2AC0-4BAD-ACC0-F918559AE81A}" presName="composite" presStyleCnt="0"/>
      <dgm:spPr/>
    </dgm:pt>
    <dgm:pt modelId="{40DA5700-C6F1-49AE-8721-44B171C5CB37}" type="pres">
      <dgm:prSet presAssocID="{226D2C59-2AC0-4BAD-ACC0-F918559AE81A}" presName="imagSh" presStyleLbl="bgImgPlace1" presStyleIdx="3" presStyleCnt="5"/>
      <dgm:spPr>
        <a:blipFill>
          <a:blip xmlns:r="http://schemas.openxmlformats.org/officeDocument/2006/relationships" r:embed="rId4"/>
          <a:srcRect/>
          <a:stretch>
            <a:fillRect/>
          </a:stretch>
        </a:blipFill>
      </dgm:spPr>
    </dgm:pt>
    <dgm:pt modelId="{6E9365B0-F8F2-464C-B7B2-9CAAED90FA3C}" type="pres">
      <dgm:prSet presAssocID="{226D2C59-2AC0-4BAD-ACC0-F918559AE81A}" presName="txNode" presStyleLbl="node1" presStyleIdx="3" presStyleCnt="5" custLinFactNeighborX="1360" custLinFactNeighborY="25154">
        <dgm:presLayoutVars>
          <dgm:bulletEnabled val="1"/>
        </dgm:presLayoutVars>
      </dgm:prSet>
      <dgm:spPr/>
    </dgm:pt>
    <dgm:pt modelId="{9A293E66-F6D9-41BA-A8A7-1892893FF9A2}" type="pres">
      <dgm:prSet presAssocID="{A172D4E7-2F18-4536-9BF3-539EED2AF72E}" presName="sibTrans" presStyleLbl="sibTrans2D1" presStyleIdx="3" presStyleCnt="4"/>
      <dgm:spPr/>
    </dgm:pt>
    <dgm:pt modelId="{BE39F46E-FF0C-441F-B357-4A3A79A634A7}" type="pres">
      <dgm:prSet presAssocID="{A172D4E7-2F18-4536-9BF3-539EED2AF72E}" presName="connTx" presStyleLbl="sibTrans2D1" presStyleIdx="3" presStyleCnt="4"/>
      <dgm:spPr/>
    </dgm:pt>
    <dgm:pt modelId="{BC20C7ED-B169-4905-B8B5-2A66A8311360}" type="pres">
      <dgm:prSet presAssocID="{B698C078-2795-4ADC-92D1-1C930494D489}" presName="composite" presStyleCnt="0"/>
      <dgm:spPr/>
    </dgm:pt>
    <dgm:pt modelId="{0BC8D970-CA07-44B5-A47F-C594F5A400F6}" type="pres">
      <dgm:prSet presAssocID="{B698C078-2795-4ADC-92D1-1C930494D489}" presName="imagSh" presStyleLbl="bgImgPlace1" presStyleIdx="4" presStyleCnt="5"/>
      <dgm:spPr>
        <a:blipFill>
          <a:blip xmlns:r="http://schemas.openxmlformats.org/officeDocument/2006/relationships" r:embed="rId5"/>
          <a:srcRect/>
          <a:stretch>
            <a:fillRect l="-4000" r="-4000"/>
          </a:stretch>
        </a:blipFill>
      </dgm:spPr>
    </dgm:pt>
    <dgm:pt modelId="{888A63FB-C437-4B8A-8B6F-A875B6170177}" type="pres">
      <dgm:prSet presAssocID="{B698C078-2795-4ADC-92D1-1C930494D489}" presName="txNode" presStyleLbl="node1" presStyleIdx="4" presStyleCnt="5" custLinFactNeighborX="-3399" custLinFactNeighborY="25834">
        <dgm:presLayoutVars>
          <dgm:bulletEnabled val="1"/>
        </dgm:presLayoutVars>
      </dgm:prSet>
      <dgm:spPr/>
    </dgm:pt>
  </dgm:ptLst>
  <dgm:cxnLst>
    <dgm:cxn modelId="{E288F700-9D8E-4D88-87BE-0300615365E0}" type="presOf" srcId="{0E1E49AB-B29D-4B9F-BD6A-829E2567088E}" destId="{335EB0B1-93A5-4AC9-B5BC-DDE3C239B775}" srcOrd="0" destOrd="0" presId="urn:microsoft.com/office/officeart/2005/8/layout/hProcess10"/>
    <dgm:cxn modelId="{22C25902-FD91-403B-A308-F8A0992B1547}" type="presOf" srcId="{9AD15A0D-450E-46D3-A9F1-A7CEB12CA6A7}" destId="{10265BE9-2E77-4DE6-9C39-CA3BCA0EAC2E}" srcOrd="0" destOrd="0" presId="urn:microsoft.com/office/officeart/2005/8/layout/hProcess10"/>
    <dgm:cxn modelId="{BBC4DB02-3309-4A6B-947E-2BDE460C01C9}" srcId="{0E1E49AB-B29D-4B9F-BD6A-829E2567088E}" destId="{226D2C59-2AC0-4BAD-ACC0-F918559AE81A}" srcOrd="3" destOrd="0" parTransId="{D44F69C0-1D18-4111-8C9F-750CB94E32A7}" sibTransId="{A172D4E7-2F18-4536-9BF3-539EED2AF72E}"/>
    <dgm:cxn modelId="{24F80F18-4CB5-4AC7-B7CD-2746C994A2AC}" type="presOf" srcId="{C04E5BF7-A3FE-4477-B56E-BBFE8F18818A}" destId="{3382E44C-3735-45FF-AFBB-5EAFBAAB3135}" srcOrd="0" destOrd="0" presId="urn:microsoft.com/office/officeart/2005/8/layout/hProcess10"/>
    <dgm:cxn modelId="{16352119-84B8-4394-9004-5BEA06ACBE6B}" type="presOf" srcId="{A172D4E7-2F18-4536-9BF3-539EED2AF72E}" destId="{9A293E66-F6D9-41BA-A8A7-1892893FF9A2}" srcOrd="0" destOrd="0" presId="urn:microsoft.com/office/officeart/2005/8/layout/hProcess10"/>
    <dgm:cxn modelId="{187A2C1A-28CA-46C7-A427-81D0C25B4620}" type="presOf" srcId="{907211C2-1BFF-453F-BB13-C786628DEDAA}" destId="{11AB224A-F38B-4E87-9AD1-DCB285D7F6BE}" srcOrd="1" destOrd="0" presId="urn:microsoft.com/office/officeart/2005/8/layout/hProcess10"/>
    <dgm:cxn modelId="{8E4EEE25-D5D6-4113-8EC9-11B6C3CE8810}" type="presOf" srcId="{E7F37DCF-7BA3-406E-9D72-4F0C71C01AD7}" destId="{7DEFD0E1-C3AD-4874-81F4-D7E05632F996}" srcOrd="0" destOrd="0" presId="urn:microsoft.com/office/officeart/2005/8/layout/hProcess10"/>
    <dgm:cxn modelId="{E3FDD53C-C667-4D38-838B-B473A3DFF4B8}" type="presOf" srcId="{7FC15E34-0CB9-47DE-81AB-D52275B692A4}" destId="{E2D54284-3183-4BC3-905E-A245C9FCA067}" srcOrd="0" destOrd="0" presId="urn:microsoft.com/office/officeart/2005/8/layout/hProcess10"/>
    <dgm:cxn modelId="{11CE663F-80EF-4030-AAF1-7F273F54A7AC}" type="presOf" srcId="{7FC15E34-0CB9-47DE-81AB-D52275B692A4}" destId="{F8727E70-9CFE-4B3D-B77C-655ABF29A38C}" srcOrd="1" destOrd="0" presId="urn:microsoft.com/office/officeart/2005/8/layout/hProcess10"/>
    <dgm:cxn modelId="{B7F9985F-F2B5-4EC8-8FD0-6B6BA31951F4}" type="presOf" srcId="{02BB3CE4-ADFD-4A46-847F-333A97CDBBD4}" destId="{291E5D3A-78F0-49C3-9723-83905C184D69}" srcOrd="1" destOrd="0" presId="urn:microsoft.com/office/officeart/2005/8/layout/hProcess10"/>
    <dgm:cxn modelId="{0DCA1C72-FC69-4256-9BC7-C53CC56CF743}" type="presOf" srcId="{02BB3CE4-ADFD-4A46-847F-333A97CDBBD4}" destId="{D27963A1-03D0-419A-9036-A22DFD1CC66C}" srcOrd="0" destOrd="0" presId="urn:microsoft.com/office/officeart/2005/8/layout/hProcess10"/>
    <dgm:cxn modelId="{607B1874-23C6-420C-B770-BBC9097BE06D}" srcId="{0E1E49AB-B29D-4B9F-BD6A-829E2567088E}" destId="{E7F37DCF-7BA3-406E-9D72-4F0C71C01AD7}" srcOrd="1" destOrd="0" parTransId="{86306009-8A61-4F17-8661-2F5789A3D86B}" sibTransId="{7FC15E34-0CB9-47DE-81AB-D52275B692A4}"/>
    <dgm:cxn modelId="{71D0247B-5945-41EB-B749-1457C3D6579B}" srcId="{0E1E49AB-B29D-4B9F-BD6A-829E2567088E}" destId="{B698C078-2795-4ADC-92D1-1C930494D489}" srcOrd="4" destOrd="0" parTransId="{E8DA3775-BB27-4BE3-9839-C771154B2246}" sibTransId="{2C2EE64C-A9A1-47F8-A852-F61849B7F8A7}"/>
    <dgm:cxn modelId="{DC23F186-7838-4CC5-AA43-073A5E360CF8}" srcId="{0E1E49AB-B29D-4B9F-BD6A-829E2567088E}" destId="{9AD15A0D-450E-46D3-A9F1-A7CEB12CA6A7}" srcOrd="0" destOrd="0" parTransId="{06AE316F-C290-4EDC-A976-2122A9615E4B}" sibTransId="{907211C2-1BFF-453F-BB13-C786628DEDAA}"/>
    <dgm:cxn modelId="{311FB196-CC7E-416D-AE97-BF257CC8A770}" type="presOf" srcId="{A172D4E7-2F18-4536-9BF3-539EED2AF72E}" destId="{BE39F46E-FF0C-441F-B357-4A3A79A634A7}" srcOrd="1" destOrd="0" presId="urn:microsoft.com/office/officeart/2005/8/layout/hProcess10"/>
    <dgm:cxn modelId="{2198DD9D-58FD-4003-85D5-47F543BAD902}" srcId="{0E1E49AB-B29D-4B9F-BD6A-829E2567088E}" destId="{C04E5BF7-A3FE-4477-B56E-BBFE8F18818A}" srcOrd="2" destOrd="0" parTransId="{582DAB90-EB04-4D9C-9AF6-548C246E1D71}" sibTransId="{02BB3CE4-ADFD-4A46-847F-333A97CDBBD4}"/>
    <dgm:cxn modelId="{35E4EDC0-8438-4A49-ABB5-A247343C25D1}" type="presOf" srcId="{B698C078-2795-4ADC-92D1-1C930494D489}" destId="{888A63FB-C437-4B8A-8B6F-A875B6170177}" srcOrd="0" destOrd="0" presId="urn:microsoft.com/office/officeart/2005/8/layout/hProcess10"/>
    <dgm:cxn modelId="{93CF73D3-BBF8-44A3-A466-829E79CED43D}" type="presOf" srcId="{226D2C59-2AC0-4BAD-ACC0-F918559AE81A}" destId="{6E9365B0-F8F2-464C-B7B2-9CAAED90FA3C}" srcOrd="0" destOrd="0" presId="urn:microsoft.com/office/officeart/2005/8/layout/hProcess10"/>
    <dgm:cxn modelId="{CFDC42F0-6D83-4BB7-8CDF-3B2AE576AF58}" type="presOf" srcId="{907211C2-1BFF-453F-BB13-C786628DEDAA}" destId="{3EF8FF57-FAB5-41BD-99A3-B3F39501F738}" srcOrd="0" destOrd="0" presId="urn:microsoft.com/office/officeart/2005/8/layout/hProcess10"/>
    <dgm:cxn modelId="{529D21E3-6A64-43ED-913D-5B7B14745972}" type="presParOf" srcId="{335EB0B1-93A5-4AC9-B5BC-DDE3C239B775}" destId="{A7E47D60-B897-4474-9F4D-A6273E3DEEBA}" srcOrd="0" destOrd="0" presId="urn:microsoft.com/office/officeart/2005/8/layout/hProcess10"/>
    <dgm:cxn modelId="{EC856F41-6F78-4804-8079-3E39B57D69E3}" type="presParOf" srcId="{A7E47D60-B897-4474-9F4D-A6273E3DEEBA}" destId="{B5387989-E8E8-483D-ABF1-8CADC984761C}" srcOrd="0" destOrd="0" presId="urn:microsoft.com/office/officeart/2005/8/layout/hProcess10"/>
    <dgm:cxn modelId="{8E49C6AA-3BD8-45EB-9F89-767408681288}" type="presParOf" srcId="{A7E47D60-B897-4474-9F4D-A6273E3DEEBA}" destId="{10265BE9-2E77-4DE6-9C39-CA3BCA0EAC2E}" srcOrd="1" destOrd="0" presId="urn:microsoft.com/office/officeart/2005/8/layout/hProcess10"/>
    <dgm:cxn modelId="{2ECB1F9D-9AD9-48B9-B1D2-4E6458F55BC5}" type="presParOf" srcId="{335EB0B1-93A5-4AC9-B5BC-DDE3C239B775}" destId="{3EF8FF57-FAB5-41BD-99A3-B3F39501F738}" srcOrd="1" destOrd="0" presId="urn:microsoft.com/office/officeart/2005/8/layout/hProcess10"/>
    <dgm:cxn modelId="{B4E511CC-4A44-4D7B-8854-7683E2BD6622}" type="presParOf" srcId="{3EF8FF57-FAB5-41BD-99A3-B3F39501F738}" destId="{11AB224A-F38B-4E87-9AD1-DCB285D7F6BE}" srcOrd="0" destOrd="0" presId="urn:microsoft.com/office/officeart/2005/8/layout/hProcess10"/>
    <dgm:cxn modelId="{C849326A-E182-4066-A144-18632A2B6061}" type="presParOf" srcId="{335EB0B1-93A5-4AC9-B5BC-DDE3C239B775}" destId="{6E833E1C-8FD3-4516-8D25-62681A12C828}" srcOrd="2" destOrd="0" presId="urn:microsoft.com/office/officeart/2005/8/layout/hProcess10"/>
    <dgm:cxn modelId="{16BD4106-1B67-46E8-AD7C-CBAFC15EBA66}" type="presParOf" srcId="{6E833E1C-8FD3-4516-8D25-62681A12C828}" destId="{09E58768-BF0F-4446-9E16-A5716DC3F7F4}" srcOrd="0" destOrd="0" presId="urn:microsoft.com/office/officeart/2005/8/layout/hProcess10"/>
    <dgm:cxn modelId="{FFAFED64-8AD0-422C-869A-3CE5F536B2BC}" type="presParOf" srcId="{6E833E1C-8FD3-4516-8D25-62681A12C828}" destId="{7DEFD0E1-C3AD-4874-81F4-D7E05632F996}" srcOrd="1" destOrd="0" presId="urn:microsoft.com/office/officeart/2005/8/layout/hProcess10"/>
    <dgm:cxn modelId="{A7A22EE8-469D-4144-9C6D-664F6F840A56}" type="presParOf" srcId="{335EB0B1-93A5-4AC9-B5BC-DDE3C239B775}" destId="{E2D54284-3183-4BC3-905E-A245C9FCA067}" srcOrd="3" destOrd="0" presId="urn:microsoft.com/office/officeart/2005/8/layout/hProcess10"/>
    <dgm:cxn modelId="{4DC2D076-3EFF-45AA-9E0F-ED97A2CEB265}" type="presParOf" srcId="{E2D54284-3183-4BC3-905E-A245C9FCA067}" destId="{F8727E70-9CFE-4B3D-B77C-655ABF29A38C}" srcOrd="0" destOrd="0" presId="urn:microsoft.com/office/officeart/2005/8/layout/hProcess10"/>
    <dgm:cxn modelId="{6FA05291-993D-46CF-A436-C6FD5F3AF382}" type="presParOf" srcId="{335EB0B1-93A5-4AC9-B5BC-DDE3C239B775}" destId="{BEEFCB4C-D966-4AC0-90CB-E2CCA1345966}" srcOrd="4" destOrd="0" presId="urn:microsoft.com/office/officeart/2005/8/layout/hProcess10"/>
    <dgm:cxn modelId="{B4D16587-B950-47C2-AC73-C95DAC773E3D}" type="presParOf" srcId="{BEEFCB4C-D966-4AC0-90CB-E2CCA1345966}" destId="{F59E32EA-E96D-4F63-B3A0-A7D62A2B4647}" srcOrd="0" destOrd="0" presId="urn:microsoft.com/office/officeart/2005/8/layout/hProcess10"/>
    <dgm:cxn modelId="{B2168BEF-74C1-4F70-890E-9E57D8040940}" type="presParOf" srcId="{BEEFCB4C-D966-4AC0-90CB-E2CCA1345966}" destId="{3382E44C-3735-45FF-AFBB-5EAFBAAB3135}" srcOrd="1" destOrd="0" presId="urn:microsoft.com/office/officeart/2005/8/layout/hProcess10"/>
    <dgm:cxn modelId="{B6647512-6EEA-4D3C-B807-A33A6A07B840}" type="presParOf" srcId="{335EB0B1-93A5-4AC9-B5BC-DDE3C239B775}" destId="{D27963A1-03D0-419A-9036-A22DFD1CC66C}" srcOrd="5" destOrd="0" presId="urn:microsoft.com/office/officeart/2005/8/layout/hProcess10"/>
    <dgm:cxn modelId="{1D556E69-C0E9-4A98-9755-1091F1BB6697}" type="presParOf" srcId="{D27963A1-03D0-419A-9036-A22DFD1CC66C}" destId="{291E5D3A-78F0-49C3-9723-83905C184D69}" srcOrd="0" destOrd="0" presId="urn:microsoft.com/office/officeart/2005/8/layout/hProcess10"/>
    <dgm:cxn modelId="{FFCEEACB-C6C5-40C3-B41B-C97B86C0FBB0}" type="presParOf" srcId="{335EB0B1-93A5-4AC9-B5BC-DDE3C239B775}" destId="{5CF5DF60-2CB7-472D-A4D3-4FC28326F13B}" srcOrd="6" destOrd="0" presId="urn:microsoft.com/office/officeart/2005/8/layout/hProcess10"/>
    <dgm:cxn modelId="{A83AD78F-D516-4497-84E0-0809E070B6E0}" type="presParOf" srcId="{5CF5DF60-2CB7-472D-A4D3-4FC28326F13B}" destId="{40DA5700-C6F1-49AE-8721-44B171C5CB37}" srcOrd="0" destOrd="0" presId="urn:microsoft.com/office/officeart/2005/8/layout/hProcess10"/>
    <dgm:cxn modelId="{D7C1696D-376E-4C8F-8902-07BB662580E1}" type="presParOf" srcId="{5CF5DF60-2CB7-472D-A4D3-4FC28326F13B}" destId="{6E9365B0-F8F2-464C-B7B2-9CAAED90FA3C}" srcOrd="1" destOrd="0" presId="urn:microsoft.com/office/officeart/2005/8/layout/hProcess10"/>
    <dgm:cxn modelId="{951A44BA-2239-4919-827F-43DCD7824042}" type="presParOf" srcId="{335EB0B1-93A5-4AC9-B5BC-DDE3C239B775}" destId="{9A293E66-F6D9-41BA-A8A7-1892893FF9A2}" srcOrd="7" destOrd="0" presId="urn:microsoft.com/office/officeart/2005/8/layout/hProcess10"/>
    <dgm:cxn modelId="{3B0EAF6F-5C65-487E-B488-13DF87DD099B}" type="presParOf" srcId="{9A293E66-F6D9-41BA-A8A7-1892893FF9A2}" destId="{BE39F46E-FF0C-441F-B357-4A3A79A634A7}" srcOrd="0" destOrd="0" presId="urn:microsoft.com/office/officeart/2005/8/layout/hProcess10"/>
    <dgm:cxn modelId="{F43093C3-5BF3-40FF-A65E-1ADA8A38AAB2}" type="presParOf" srcId="{335EB0B1-93A5-4AC9-B5BC-DDE3C239B775}" destId="{BC20C7ED-B169-4905-B8B5-2A66A8311360}" srcOrd="8" destOrd="0" presId="urn:microsoft.com/office/officeart/2005/8/layout/hProcess10"/>
    <dgm:cxn modelId="{88E2D24A-903C-4554-AB28-B5F5C0AEDC66}" type="presParOf" srcId="{BC20C7ED-B169-4905-B8B5-2A66A8311360}" destId="{0BC8D970-CA07-44B5-A47F-C594F5A400F6}" srcOrd="0" destOrd="0" presId="urn:microsoft.com/office/officeart/2005/8/layout/hProcess10"/>
    <dgm:cxn modelId="{C9BEAB27-9A79-4796-9567-20DAC8128283}" type="presParOf" srcId="{BC20C7ED-B169-4905-B8B5-2A66A8311360}" destId="{888A63FB-C437-4B8A-8B6F-A875B617017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1E8B6C-133F-4C3C-B638-04E960193C3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6CF8E667-3446-4D36-853B-5544529030B0}">
      <dgm:prSet phldrT="[Text]" custT="1"/>
      <dgm:spPr>
        <a:solidFill>
          <a:schemeClr val="accent2"/>
        </a:solidFill>
      </dgm:spPr>
      <dgm:t>
        <a:bodyPr/>
        <a:lstStyle/>
        <a:p>
          <a:r>
            <a:rPr lang="en-US" sz="1600" dirty="0"/>
            <a:t>YOU</a:t>
          </a:r>
        </a:p>
      </dgm:t>
    </dgm:pt>
    <dgm:pt modelId="{E80959C9-242C-4950-B61F-BAF2549F068E}" type="parTrans" cxnId="{48344B31-086E-49BF-B748-95A5368005DD}">
      <dgm:prSet/>
      <dgm:spPr/>
      <dgm:t>
        <a:bodyPr/>
        <a:lstStyle/>
        <a:p>
          <a:endParaRPr lang="en-US" sz="1400"/>
        </a:p>
      </dgm:t>
    </dgm:pt>
    <dgm:pt modelId="{EE2D9C1E-3964-4E3E-96C1-04AE6430E8A4}" type="sibTrans" cxnId="{48344B31-086E-49BF-B748-95A5368005DD}">
      <dgm:prSet custT="1"/>
      <dgm:spPr/>
      <dgm:t>
        <a:bodyPr/>
        <a:lstStyle/>
        <a:p>
          <a:endParaRPr lang="en-US" sz="1400"/>
        </a:p>
      </dgm:t>
    </dgm:pt>
    <dgm:pt modelId="{417B386B-3713-4466-91F5-3D52EF8D6387}">
      <dgm:prSet phldrT="[Text]" custT="1"/>
      <dgm:spPr/>
      <dgm:t>
        <a:bodyPr/>
        <a:lstStyle/>
        <a:p>
          <a:r>
            <a:rPr lang="en-US" sz="1600" dirty="0"/>
            <a:t>Speech Language Pathologist*</a:t>
          </a:r>
        </a:p>
      </dgm:t>
    </dgm:pt>
    <dgm:pt modelId="{7A3973AF-31B8-4D8D-9946-91D756BA666B}" type="parTrans" cxnId="{57FD1DF6-01D7-406C-9990-379639706783}">
      <dgm:prSet/>
      <dgm:spPr/>
      <dgm:t>
        <a:bodyPr/>
        <a:lstStyle/>
        <a:p>
          <a:endParaRPr lang="en-US" sz="1400"/>
        </a:p>
      </dgm:t>
    </dgm:pt>
    <dgm:pt modelId="{1E459B7D-6517-4946-BE0A-712E0A48C2F7}" type="sibTrans" cxnId="{57FD1DF6-01D7-406C-9990-379639706783}">
      <dgm:prSet custT="1"/>
      <dgm:spPr/>
      <dgm:t>
        <a:bodyPr/>
        <a:lstStyle/>
        <a:p>
          <a:endParaRPr lang="en-US" sz="1400"/>
        </a:p>
      </dgm:t>
    </dgm:pt>
    <dgm:pt modelId="{F5ABA7DD-D6E5-42C8-B2FE-BA447C9AA204}">
      <dgm:prSet phldrT="[Text]" custT="1"/>
      <dgm:spPr/>
      <dgm:t>
        <a:bodyPr/>
        <a:lstStyle/>
        <a:p>
          <a:r>
            <a:rPr lang="en-US" sz="1600" dirty="0"/>
            <a:t>Developmental Specialist*</a:t>
          </a:r>
        </a:p>
      </dgm:t>
    </dgm:pt>
    <dgm:pt modelId="{B991DFF8-E307-4757-8786-C3CABF1DF1EC}" type="parTrans" cxnId="{D91F45CB-5D55-4EA7-A03D-0854E32B50FF}">
      <dgm:prSet/>
      <dgm:spPr/>
      <dgm:t>
        <a:bodyPr/>
        <a:lstStyle/>
        <a:p>
          <a:endParaRPr lang="en-US" sz="1400"/>
        </a:p>
      </dgm:t>
    </dgm:pt>
    <dgm:pt modelId="{6CB0C9FC-90C7-48C3-BAA6-94508C373072}" type="sibTrans" cxnId="{D91F45CB-5D55-4EA7-A03D-0854E32B50FF}">
      <dgm:prSet custT="1"/>
      <dgm:spPr/>
      <dgm:t>
        <a:bodyPr/>
        <a:lstStyle/>
        <a:p>
          <a:endParaRPr lang="en-US" sz="1400"/>
        </a:p>
      </dgm:t>
    </dgm:pt>
    <dgm:pt modelId="{B1986AFC-1061-4221-BB41-B456E12CBF6D}">
      <dgm:prSet phldrT="[Text]" custT="1"/>
      <dgm:spPr/>
      <dgm:t>
        <a:bodyPr/>
        <a:lstStyle/>
        <a:p>
          <a:r>
            <a:rPr lang="en-US" sz="1600" dirty="0"/>
            <a:t>Service Coordinator</a:t>
          </a:r>
        </a:p>
      </dgm:t>
    </dgm:pt>
    <dgm:pt modelId="{1598D63D-33D2-49D5-B4F2-CE7BC77C2393}" type="parTrans" cxnId="{9E8EA6D7-3D4B-4FDC-ACFA-3C327F3741D8}">
      <dgm:prSet/>
      <dgm:spPr/>
      <dgm:t>
        <a:bodyPr/>
        <a:lstStyle/>
        <a:p>
          <a:endParaRPr lang="en-US" sz="1400"/>
        </a:p>
      </dgm:t>
    </dgm:pt>
    <dgm:pt modelId="{620D579C-42A4-491A-A7C8-975F11ECC6D8}" type="sibTrans" cxnId="{9E8EA6D7-3D4B-4FDC-ACFA-3C327F3741D8}">
      <dgm:prSet custT="1"/>
      <dgm:spPr/>
      <dgm:t>
        <a:bodyPr/>
        <a:lstStyle/>
        <a:p>
          <a:endParaRPr lang="en-US" sz="1400"/>
        </a:p>
      </dgm:t>
    </dgm:pt>
    <dgm:pt modelId="{95EBF02D-0C04-4C21-8596-06885F4DA4BD}">
      <dgm:prSet phldrT="[Text]" custT="1"/>
      <dgm:spPr/>
      <dgm:t>
        <a:bodyPr/>
        <a:lstStyle/>
        <a:p>
          <a:r>
            <a:rPr lang="en-US" sz="1600" dirty="0"/>
            <a:t>Occupational Therapist*</a:t>
          </a:r>
        </a:p>
      </dgm:t>
    </dgm:pt>
    <dgm:pt modelId="{88AC6D9A-E2B2-45E7-A38B-62CC82825B63}" type="parTrans" cxnId="{A0643D10-3080-49B8-A4E6-BD8D2673C88D}">
      <dgm:prSet/>
      <dgm:spPr/>
      <dgm:t>
        <a:bodyPr/>
        <a:lstStyle/>
        <a:p>
          <a:endParaRPr lang="en-US" sz="1400"/>
        </a:p>
      </dgm:t>
    </dgm:pt>
    <dgm:pt modelId="{13B35B61-2C38-4460-8F20-F7FF7A24493B}" type="sibTrans" cxnId="{A0643D10-3080-49B8-A4E6-BD8D2673C88D}">
      <dgm:prSet custT="1"/>
      <dgm:spPr/>
      <dgm:t>
        <a:bodyPr/>
        <a:lstStyle/>
        <a:p>
          <a:endParaRPr lang="en-US" sz="1400"/>
        </a:p>
      </dgm:t>
    </dgm:pt>
    <dgm:pt modelId="{D2FDE3E5-E175-4D4F-A3BB-F1FB3E3754A0}">
      <dgm:prSet phldrT="[Text]" custT="1"/>
      <dgm:spPr/>
      <dgm:t>
        <a:bodyPr/>
        <a:lstStyle/>
        <a:p>
          <a:r>
            <a:rPr lang="en-US" sz="1600" dirty="0"/>
            <a:t>Physical Therapist*</a:t>
          </a:r>
        </a:p>
      </dgm:t>
    </dgm:pt>
    <dgm:pt modelId="{AF360C4A-6D9D-401D-A7CD-823759F9D549}" type="parTrans" cxnId="{C069B672-45E0-423B-A8EE-7236AA58A953}">
      <dgm:prSet/>
      <dgm:spPr/>
      <dgm:t>
        <a:bodyPr/>
        <a:lstStyle/>
        <a:p>
          <a:endParaRPr lang="en-US" sz="1400"/>
        </a:p>
      </dgm:t>
    </dgm:pt>
    <dgm:pt modelId="{ECE259AD-533D-4052-A6E0-B73BE25D8B40}" type="sibTrans" cxnId="{C069B672-45E0-423B-A8EE-7236AA58A953}">
      <dgm:prSet custT="1"/>
      <dgm:spPr/>
      <dgm:t>
        <a:bodyPr/>
        <a:lstStyle/>
        <a:p>
          <a:endParaRPr lang="en-US" sz="1400"/>
        </a:p>
      </dgm:t>
    </dgm:pt>
    <dgm:pt modelId="{A5047495-A198-4F90-B01D-5A78029ED1DC}" type="pres">
      <dgm:prSet presAssocID="{BF1E8B6C-133F-4C3C-B638-04E960193C31}" presName="Name0" presStyleCnt="0">
        <dgm:presLayoutVars>
          <dgm:dir/>
          <dgm:resizeHandles val="exact"/>
        </dgm:presLayoutVars>
      </dgm:prSet>
      <dgm:spPr/>
    </dgm:pt>
    <dgm:pt modelId="{4AD5C25B-5EF3-43EA-B956-CF618833DCC1}" type="pres">
      <dgm:prSet presAssocID="{BF1E8B6C-133F-4C3C-B638-04E960193C31}" presName="cycle" presStyleCnt="0"/>
      <dgm:spPr/>
    </dgm:pt>
    <dgm:pt modelId="{74CC9657-D615-44D1-BF40-CE3C70D370A5}" type="pres">
      <dgm:prSet presAssocID="{6CF8E667-3446-4D36-853B-5544529030B0}" presName="nodeFirstNode" presStyleLbl="node1" presStyleIdx="0" presStyleCnt="6">
        <dgm:presLayoutVars>
          <dgm:bulletEnabled val="1"/>
        </dgm:presLayoutVars>
      </dgm:prSet>
      <dgm:spPr/>
    </dgm:pt>
    <dgm:pt modelId="{4FD1BF9D-CAC7-4E9C-8162-96D1A7C751EA}" type="pres">
      <dgm:prSet presAssocID="{EE2D9C1E-3964-4E3E-96C1-04AE6430E8A4}" presName="sibTransFirstNode" presStyleLbl="bgShp" presStyleIdx="0" presStyleCnt="1"/>
      <dgm:spPr/>
    </dgm:pt>
    <dgm:pt modelId="{BD77427D-3854-4FB7-9688-9535A86CAD33}" type="pres">
      <dgm:prSet presAssocID="{95EBF02D-0C04-4C21-8596-06885F4DA4BD}" presName="nodeFollowingNodes" presStyleLbl="node1" presStyleIdx="1" presStyleCnt="6">
        <dgm:presLayoutVars>
          <dgm:bulletEnabled val="1"/>
        </dgm:presLayoutVars>
      </dgm:prSet>
      <dgm:spPr/>
    </dgm:pt>
    <dgm:pt modelId="{F17EFB08-1B0C-4F91-BC9E-A481008C7783}" type="pres">
      <dgm:prSet presAssocID="{D2FDE3E5-E175-4D4F-A3BB-F1FB3E3754A0}" presName="nodeFollowingNodes" presStyleLbl="node1" presStyleIdx="2" presStyleCnt="6">
        <dgm:presLayoutVars>
          <dgm:bulletEnabled val="1"/>
        </dgm:presLayoutVars>
      </dgm:prSet>
      <dgm:spPr/>
    </dgm:pt>
    <dgm:pt modelId="{01D7A45A-BDF8-4BF3-AFA7-97B6B16E483C}" type="pres">
      <dgm:prSet presAssocID="{417B386B-3713-4466-91F5-3D52EF8D6387}" presName="nodeFollowingNodes" presStyleLbl="node1" presStyleIdx="3" presStyleCnt="6">
        <dgm:presLayoutVars>
          <dgm:bulletEnabled val="1"/>
        </dgm:presLayoutVars>
      </dgm:prSet>
      <dgm:spPr/>
    </dgm:pt>
    <dgm:pt modelId="{49BA4C6E-DB26-4F97-BDBD-00C965CADA03}" type="pres">
      <dgm:prSet presAssocID="{F5ABA7DD-D6E5-42C8-B2FE-BA447C9AA204}" presName="nodeFollowingNodes" presStyleLbl="node1" presStyleIdx="4" presStyleCnt="6">
        <dgm:presLayoutVars>
          <dgm:bulletEnabled val="1"/>
        </dgm:presLayoutVars>
      </dgm:prSet>
      <dgm:spPr/>
    </dgm:pt>
    <dgm:pt modelId="{1F20E51D-4E88-49A0-901E-6E21CE79EF2C}" type="pres">
      <dgm:prSet presAssocID="{B1986AFC-1061-4221-BB41-B456E12CBF6D}" presName="nodeFollowingNodes" presStyleLbl="node1" presStyleIdx="5" presStyleCnt="6">
        <dgm:presLayoutVars>
          <dgm:bulletEnabled val="1"/>
        </dgm:presLayoutVars>
      </dgm:prSet>
      <dgm:spPr/>
    </dgm:pt>
  </dgm:ptLst>
  <dgm:cxnLst>
    <dgm:cxn modelId="{ECDC4C08-7B72-484F-819D-14418E59C96A}" type="presOf" srcId="{6CF8E667-3446-4D36-853B-5544529030B0}" destId="{74CC9657-D615-44D1-BF40-CE3C70D370A5}" srcOrd="0" destOrd="0" presId="urn:microsoft.com/office/officeart/2005/8/layout/cycle3"/>
    <dgm:cxn modelId="{A0643D10-3080-49B8-A4E6-BD8D2673C88D}" srcId="{BF1E8B6C-133F-4C3C-B638-04E960193C31}" destId="{95EBF02D-0C04-4C21-8596-06885F4DA4BD}" srcOrd="1" destOrd="0" parTransId="{88AC6D9A-E2B2-45E7-A38B-62CC82825B63}" sibTransId="{13B35B61-2C38-4460-8F20-F7FF7A24493B}"/>
    <dgm:cxn modelId="{48344B31-086E-49BF-B748-95A5368005DD}" srcId="{BF1E8B6C-133F-4C3C-B638-04E960193C31}" destId="{6CF8E667-3446-4D36-853B-5544529030B0}" srcOrd="0" destOrd="0" parTransId="{E80959C9-242C-4950-B61F-BAF2549F068E}" sibTransId="{EE2D9C1E-3964-4E3E-96C1-04AE6430E8A4}"/>
    <dgm:cxn modelId="{427BA637-028C-4FC6-BB5B-19548006DB72}" type="presOf" srcId="{D2FDE3E5-E175-4D4F-A3BB-F1FB3E3754A0}" destId="{F17EFB08-1B0C-4F91-BC9E-A481008C7783}" srcOrd="0" destOrd="0" presId="urn:microsoft.com/office/officeart/2005/8/layout/cycle3"/>
    <dgm:cxn modelId="{308B2066-0CC7-4DB1-9657-25771511B3AE}" type="presOf" srcId="{EE2D9C1E-3964-4E3E-96C1-04AE6430E8A4}" destId="{4FD1BF9D-CAC7-4E9C-8162-96D1A7C751EA}" srcOrd="0" destOrd="0" presId="urn:microsoft.com/office/officeart/2005/8/layout/cycle3"/>
    <dgm:cxn modelId="{8AAC7D46-E67E-447B-BA61-671D53C7B375}" type="presOf" srcId="{F5ABA7DD-D6E5-42C8-B2FE-BA447C9AA204}" destId="{49BA4C6E-DB26-4F97-BDBD-00C965CADA03}" srcOrd="0" destOrd="0" presId="urn:microsoft.com/office/officeart/2005/8/layout/cycle3"/>
    <dgm:cxn modelId="{22537C4C-627F-4344-8412-01E3C7316BD5}" type="presOf" srcId="{BF1E8B6C-133F-4C3C-B638-04E960193C31}" destId="{A5047495-A198-4F90-B01D-5A78029ED1DC}" srcOrd="0" destOrd="0" presId="urn:microsoft.com/office/officeart/2005/8/layout/cycle3"/>
    <dgm:cxn modelId="{C069B672-45E0-423B-A8EE-7236AA58A953}" srcId="{BF1E8B6C-133F-4C3C-B638-04E960193C31}" destId="{D2FDE3E5-E175-4D4F-A3BB-F1FB3E3754A0}" srcOrd="2" destOrd="0" parTransId="{AF360C4A-6D9D-401D-A7CD-823759F9D549}" sibTransId="{ECE259AD-533D-4052-A6E0-B73BE25D8B40}"/>
    <dgm:cxn modelId="{DBB2F891-8EA4-4B7D-AECA-5A3829FD9136}" type="presOf" srcId="{B1986AFC-1061-4221-BB41-B456E12CBF6D}" destId="{1F20E51D-4E88-49A0-901E-6E21CE79EF2C}" srcOrd="0" destOrd="0" presId="urn:microsoft.com/office/officeart/2005/8/layout/cycle3"/>
    <dgm:cxn modelId="{B64D84A0-A69D-485B-86AE-1F7E9F06A065}" type="presOf" srcId="{417B386B-3713-4466-91F5-3D52EF8D6387}" destId="{01D7A45A-BDF8-4BF3-AFA7-97B6B16E483C}" srcOrd="0" destOrd="0" presId="urn:microsoft.com/office/officeart/2005/8/layout/cycle3"/>
    <dgm:cxn modelId="{784946C5-6163-43B2-A0A3-BEDBAEBDD12A}" type="presOf" srcId="{95EBF02D-0C04-4C21-8596-06885F4DA4BD}" destId="{BD77427D-3854-4FB7-9688-9535A86CAD33}" srcOrd="0" destOrd="0" presId="urn:microsoft.com/office/officeart/2005/8/layout/cycle3"/>
    <dgm:cxn modelId="{D91F45CB-5D55-4EA7-A03D-0854E32B50FF}" srcId="{BF1E8B6C-133F-4C3C-B638-04E960193C31}" destId="{F5ABA7DD-D6E5-42C8-B2FE-BA447C9AA204}" srcOrd="4" destOrd="0" parTransId="{B991DFF8-E307-4757-8786-C3CABF1DF1EC}" sibTransId="{6CB0C9FC-90C7-48C3-BAA6-94508C373072}"/>
    <dgm:cxn modelId="{9E8EA6D7-3D4B-4FDC-ACFA-3C327F3741D8}" srcId="{BF1E8B6C-133F-4C3C-B638-04E960193C31}" destId="{B1986AFC-1061-4221-BB41-B456E12CBF6D}" srcOrd="5" destOrd="0" parTransId="{1598D63D-33D2-49D5-B4F2-CE7BC77C2393}" sibTransId="{620D579C-42A4-491A-A7C8-975F11ECC6D8}"/>
    <dgm:cxn modelId="{57FD1DF6-01D7-406C-9990-379639706783}" srcId="{BF1E8B6C-133F-4C3C-B638-04E960193C31}" destId="{417B386B-3713-4466-91F5-3D52EF8D6387}" srcOrd="3" destOrd="0" parTransId="{7A3973AF-31B8-4D8D-9946-91D756BA666B}" sibTransId="{1E459B7D-6517-4946-BE0A-712E0A48C2F7}"/>
    <dgm:cxn modelId="{9705D60A-39C3-4CA5-8A17-0AA03FBDB89C}" type="presParOf" srcId="{A5047495-A198-4F90-B01D-5A78029ED1DC}" destId="{4AD5C25B-5EF3-43EA-B956-CF618833DCC1}" srcOrd="0" destOrd="0" presId="urn:microsoft.com/office/officeart/2005/8/layout/cycle3"/>
    <dgm:cxn modelId="{E1C211F2-12BF-444B-94A3-C4DDDDAD2D65}" type="presParOf" srcId="{4AD5C25B-5EF3-43EA-B956-CF618833DCC1}" destId="{74CC9657-D615-44D1-BF40-CE3C70D370A5}" srcOrd="0" destOrd="0" presId="urn:microsoft.com/office/officeart/2005/8/layout/cycle3"/>
    <dgm:cxn modelId="{AA36F00E-ECB6-48F4-858A-11B85B7A3A5F}" type="presParOf" srcId="{4AD5C25B-5EF3-43EA-B956-CF618833DCC1}" destId="{4FD1BF9D-CAC7-4E9C-8162-96D1A7C751EA}" srcOrd="1" destOrd="0" presId="urn:microsoft.com/office/officeart/2005/8/layout/cycle3"/>
    <dgm:cxn modelId="{209E8CA5-C1F4-4313-BE46-369D19F66B09}" type="presParOf" srcId="{4AD5C25B-5EF3-43EA-B956-CF618833DCC1}" destId="{BD77427D-3854-4FB7-9688-9535A86CAD33}" srcOrd="2" destOrd="0" presId="urn:microsoft.com/office/officeart/2005/8/layout/cycle3"/>
    <dgm:cxn modelId="{92F131F7-DF4A-40B3-A0E8-DD9B6C4B8A68}" type="presParOf" srcId="{4AD5C25B-5EF3-43EA-B956-CF618833DCC1}" destId="{F17EFB08-1B0C-4F91-BC9E-A481008C7783}" srcOrd="3" destOrd="0" presId="urn:microsoft.com/office/officeart/2005/8/layout/cycle3"/>
    <dgm:cxn modelId="{FCF8B063-916C-4736-A1E8-27E01D7DFCEC}" type="presParOf" srcId="{4AD5C25B-5EF3-43EA-B956-CF618833DCC1}" destId="{01D7A45A-BDF8-4BF3-AFA7-97B6B16E483C}" srcOrd="4" destOrd="0" presId="urn:microsoft.com/office/officeart/2005/8/layout/cycle3"/>
    <dgm:cxn modelId="{11D2F45E-F51B-4411-9D28-66304E21A2C2}" type="presParOf" srcId="{4AD5C25B-5EF3-43EA-B956-CF618833DCC1}" destId="{49BA4C6E-DB26-4F97-BDBD-00C965CADA03}" srcOrd="5" destOrd="0" presId="urn:microsoft.com/office/officeart/2005/8/layout/cycle3"/>
    <dgm:cxn modelId="{646C265C-FAE5-4001-8711-CBAA4BF161FD}" type="presParOf" srcId="{4AD5C25B-5EF3-43EA-B956-CF618833DCC1}" destId="{1F20E51D-4E88-49A0-901E-6E21CE79EF2C}"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87989-E8E8-483D-ABF1-8CADC984761C}">
      <dsp:nvSpPr>
        <dsp:cNvPr id="0" name=""/>
        <dsp:cNvSpPr/>
      </dsp:nvSpPr>
      <dsp:spPr>
        <a:xfrm>
          <a:off x="6096" y="1508870"/>
          <a:ext cx="1601194" cy="1601194"/>
        </a:xfrm>
        <a:prstGeom prst="roundRect">
          <a:avLst>
            <a:gd name="adj" fmla="val 10000"/>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265BE9-2E77-4DE6-9C39-CA3BCA0EAC2E}">
      <dsp:nvSpPr>
        <dsp:cNvPr id="0" name=""/>
        <dsp:cNvSpPr/>
      </dsp:nvSpPr>
      <dsp:spPr>
        <a:xfrm>
          <a:off x="517871" y="2791859"/>
          <a:ext cx="1601194" cy="16011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Refer</a:t>
          </a:r>
        </a:p>
      </dsp:txBody>
      <dsp:txXfrm>
        <a:off x="564768" y="2838756"/>
        <a:ext cx="1507400" cy="1507400"/>
      </dsp:txXfrm>
    </dsp:sp>
    <dsp:sp modelId="{3EF8FF57-FAB5-41BD-99A3-B3F39501F738}">
      <dsp:nvSpPr>
        <dsp:cNvPr id="0" name=""/>
        <dsp:cNvSpPr/>
      </dsp:nvSpPr>
      <dsp:spPr>
        <a:xfrm rot="21488604">
          <a:off x="1915898" y="2076134"/>
          <a:ext cx="308850" cy="3847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915922" y="2154584"/>
        <a:ext cx="216195" cy="230846"/>
      </dsp:txXfrm>
    </dsp:sp>
    <dsp:sp modelId="{09E58768-BF0F-4446-9E16-A5716DC3F7F4}">
      <dsp:nvSpPr>
        <dsp:cNvPr id="0" name=""/>
        <dsp:cNvSpPr/>
      </dsp:nvSpPr>
      <dsp:spPr>
        <a:xfrm>
          <a:off x="2489258" y="1428378"/>
          <a:ext cx="1601194" cy="1601194"/>
        </a:xfrm>
        <a:prstGeom prst="roundRect">
          <a:avLst>
            <a:gd name="adj" fmla="val 10000"/>
          </a:avLst>
        </a:prstGeom>
        <a:blipFill>
          <a:blip xmlns:r="http://schemas.openxmlformats.org/officeDocument/2006/relationships" r:embed="rId2"/>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EFD0E1-C3AD-4874-81F4-D7E05632F996}">
      <dsp:nvSpPr>
        <dsp:cNvPr id="0" name=""/>
        <dsp:cNvSpPr/>
      </dsp:nvSpPr>
      <dsp:spPr>
        <a:xfrm>
          <a:off x="2782566" y="2791859"/>
          <a:ext cx="1601194" cy="16011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Eligibility</a:t>
          </a:r>
        </a:p>
      </dsp:txBody>
      <dsp:txXfrm>
        <a:off x="2829463" y="2838756"/>
        <a:ext cx="1507400" cy="1507400"/>
      </dsp:txXfrm>
    </dsp:sp>
    <dsp:sp modelId="{E2D54284-3183-4BC3-905E-A245C9FCA067}">
      <dsp:nvSpPr>
        <dsp:cNvPr id="0" name=""/>
        <dsp:cNvSpPr/>
      </dsp:nvSpPr>
      <dsp:spPr>
        <a:xfrm>
          <a:off x="4398878" y="2036602"/>
          <a:ext cx="308425" cy="3847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398878" y="2113551"/>
        <a:ext cx="215898" cy="230846"/>
      </dsp:txXfrm>
    </dsp:sp>
    <dsp:sp modelId="{F59E32EA-E96D-4F63-B3A0-A7D62A2B4647}">
      <dsp:nvSpPr>
        <dsp:cNvPr id="0" name=""/>
        <dsp:cNvSpPr/>
      </dsp:nvSpPr>
      <dsp:spPr>
        <a:xfrm>
          <a:off x="4971668" y="1428378"/>
          <a:ext cx="1601194" cy="1601194"/>
        </a:xfrm>
        <a:prstGeom prst="roundRect">
          <a:avLst>
            <a:gd name="adj" fmla="val 10000"/>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2E44C-3735-45FF-AFBB-5EAFBAAB3135}">
      <dsp:nvSpPr>
        <dsp:cNvPr id="0" name=""/>
        <dsp:cNvSpPr/>
      </dsp:nvSpPr>
      <dsp:spPr>
        <a:xfrm>
          <a:off x="5286768" y="2748322"/>
          <a:ext cx="1601194" cy="16011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Assessment</a:t>
          </a:r>
        </a:p>
      </dsp:txBody>
      <dsp:txXfrm>
        <a:off x="5333665" y="2795219"/>
        <a:ext cx="1507400" cy="1507400"/>
      </dsp:txXfrm>
    </dsp:sp>
    <dsp:sp modelId="{D27963A1-03D0-419A-9036-A22DFD1CC66C}">
      <dsp:nvSpPr>
        <dsp:cNvPr id="0" name=""/>
        <dsp:cNvSpPr/>
      </dsp:nvSpPr>
      <dsp:spPr>
        <a:xfrm>
          <a:off x="6881288" y="2036602"/>
          <a:ext cx="308425" cy="3847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881288" y="2113551"/>
        <a:ext cx="215898" cy="230846"/>
      </dsp:txXfrm>
    </dsp:sp>
    <dsp:sp modelId="{40DA5700-C6F1-49AE-8721-44B171C5CB37}">
      <dsp:nvSpPr>
        <dsp:cNvPr id="0" name=""/>
        <dsp:cNvSpPr/>
      </dsp:nvSpPr>
      <dsp:spPr>
        <a:xfrm>
          <a:off x="7454078" y="1428378"/>
          <a:ext cx="1601194" cy="1601194"/>
        </a:xfrm>
        <a:prstGeom prst="roundRect">
          <a:avLst>
            <a:gd name="adj" fmla="val 10000"/>
          </a:avLst>
        </a:prstGeom>
        <a:blipFill>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9365B0-F8F2-464C-B7B2-9CAAED90FA3C}">
      <dsp:nvSpPr>
        <dsp:cNvPr id="0" name=""/>
        <dsp:cNvSpPr/>
      </dsp:nvSpPr>
      <dsp:spPr>
        <a:xfrm>
          <a:off x="7736514" y="2791859"/>
          <a:ext cx="1601194" cy="16011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Individualized Family Service Plan (IFSP)</a:t>
          </a:r>
        </a:p>
      </dsp:txBody>
      <dsp:txXfrm>
        <a:off x="7783411" y="2838756"/>
        <a:ext cx="1507400" cy="1507400"/>
      </dsp:txXfrm>
    </dsp:sp>
    <dsp:sp modelId="{9A293E66-F6D9-41BA-A8A7-1892893FF9A2}">
      <dsp:nvSpPr>
        <dsp:cNvPr id="0" name=""/>
        <dsp:cNvSpPr/>
      </dsp:nvSpPr>
      <dsp:spPr>
        <a:xfrm>
          <a:off x="9363698" y="2036602"/>
          <a:ext cx="308425" cy="3847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363698" y="2113551"/>
        <a:ext cx="215898" cy="230846"/>
      </dsp:txXfrm>
    </dsp:sp>
    <dsp:sp modelId="{0BC8D970-CA07-44B5-A47F-C594F5A400F6}">
      <dsp:nvSpPr>
        <dsp:cNvPr id="0" name=""/>
        <dsp:cNvSpPr/>
      </dsp:nvSpPr>
      <dsp:spPr>
        <a:xfrm>
          <a:off x="9936488" y="1428378"/>
          <a:ext cx="1601194" cy="1601194"/>
        </a:xfrm>
        <a:prstGeom prst="roundRect">
          <a:avLst>
            <a:gd name="adj" fmla="val 10000"/>
          </a:avLst>
        </a:prstGeom>
        <a:blipFill>
          <a:blip xmlns:r="http://schemas.openxmlformats.org/officeDocument/2006/relationships" r:embed="rId5"/>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8A63FB-C437-4B8A-8B6F-A875B6170177}">
      <dsp:nvSpPr>
        <dsp:cNvPr id="0" name=""/>
        <dsp:cNvSpPr/>
      </dsp:nvSpPr>
      <dsp:spPr>
        <a:xfrm>
          <a:off x="10142723" y="2802747"/>
          <a:ext cx="1601194" cy="16011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Service Delivery</a:t>
          </a:r>
        </a:p>
      </dsp:txBody>
      <dsp:txXfrm>
        <a:off x="10189620" y="2849644"/>
        <a:ext cx="1507400" cy="1507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1BF9D-CAC7-4E9C-8162-96D1A7C751EA}">
      <dsp:nvSpPr>
        <dsp:cNvPr id="0" name=""/>
        <dsp:cNvSpPr/>
      </dsp:nvSpPr>
      <dsp:spPr>
        <a:xfrm>
          <a:off x="2742620" y="-4013"/>
          <a:ext cx="4887527" cy="4887527"/>
        </a:xfrm>
        <a:prstGeom prst="circularArrow">
          <a:avLst>
            <a:gd name="adj1" fmla="val 5274"/>
            <a:gd name="adj2" fmla="val 312630"/>
            <a:gd name="adj3" fmla="val 14203480"/>
            <a:gd name="adj4" fmla="val 17141458"/>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C9657-D615-44D1-BF40-CE3C70D370A5}">
      <dsp:nvSpPr>
        <dsp:cNvPr id="0" name=""/>
        <dsp:cNvSpPr/>
      </dsp:nvSpPr>
      <dsp:spPr>
        <a:xfrm>
          <a:off x="4244325" y="1619"/>
          <a:ext cx="1884116" cy="942058"/>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YOU</a:t>
          </a:r>
        </a:p>
      </dsp:txBody>
      <dsp:txXfrm>
        <a:off x="4290312" y="47606"/>
        <a:ext cx="1792142" cy="850084"/>
      </dsp:txXfrm>
    </dsp:sp>
    <dsp:sp modelId="{BD77427D-3854-4FB7-9688-9535A86CAD33}">
      <dsp:nvSpPr>
        <dsp:cNvPr id="0" name=""/>
        <dsp:cNvSpPr/>
      </dsp:nvSpPr>
      <dsp:spPr>
        <a:xfrm>
          <a:off x="5961454" y="993004"/>
          <a:ext cx="1884116" cy="942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Occupational Therapist*</a:t>
          </a:r>
        </a:p>
      </dsp:txBody>
      <dsp:txXfrm>
        <a:off x="6007441" y="1038991"/>
        <a:ext cx="1792142" cy="850084"/>
      </dsp:txXfrm>
    </dsp:sp>
    <dsp:sp modelId="{F17EFB08-1B0C-4F91-BC9E-A481008C7783}">
      <dsp:nvSpPr>
        <dsp:cNvPr id="0" name=""/>
        <dsp:cNvSpPr/>
      </dsp:nvSpPr>
      <dsp:spPr>
        <a:xfrm>
          <a:off x="5961454" y="2975773"/>
          <a:ext cx="1884116" cy="942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Physical Therapist*</a:t>
          </a:r>
        </a:p>
      </dsp:txBody>
      <dsp:txXfrm>
        <a:off x="6007441" y="3021760"/>
        <a:ext cx="1792142" cy="850084"/>
      </dsp:txXfrm>
    </dsp:sp>
    <dsp:sp modelId="{01D7A45A-BDF8-4BF3-AFA7-97B6B16E483C}">
      <dsp:nvSpPr>
        <dsp:cNvPr id="0" name=""/>
        <dsp:cNvSpPr/>
      </dsp:nvSpPr>
      <dsp:spPr>
        <a:xfrm>
          <a:off x="4244325" y="3967158"/>
          <a:ext cx="1884116" cy="942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Speech Language Pathologist*</a:t>
          </a:r>
        </a:p>
      </dsp:txBody>
      <dsp:txXfrm>
        <a:off x="4290312" y="4013145"/>
        <a:ext cx="1792142" cy="850084"/>
      </dsp:txXfrm>
    </dsp:sp>
    <dsp:sp modelId="{49BA4C6E-DB26-4F97-BDBD-00C965CADA03}">
      <dsp:nvSpPr>
        <dsp:cNvPr id="0" name=""/>
        <dsp:cNvSpPr/>
      </dsp:nvSpPr>
      <dsp:spPr>
        <a:xfrm>
          <a:off x="2527197" y="2975773"/>
          <a:ext cx="1884116" cy="942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Developmental Specialist*</a:t>
          </a:r>
        </a:p>
      </dsp:txBody>
      <dsp:txXfrm>
        <a:off x="2573184" y="3021760"/>
        <a:ext cx="1792142" cy="850084"/>
      </dsp:txXfrm>
    </dsp:sp>
    <dsp:sp modelId="{1F20E51D-4E88-49A0-901E-6E21CE79EF2C}">
      <dsp:nvSpPr>
        <dsp:cNvPr id="0" name=""/>
        <dsp:cNvSpPr/>
      </dsp:nvSpPr>
      <dsp:spPr>
        <a:xfrm>
          <a:off x="2527197" y="993004"/>
          <a:ext cx="1884116" cy="942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Service Coordinator</a:t>
          </a:r>
        </a:p>
      </dsp:txBody>
      <dsp:txXfrm>
        <a:off x="2573184" y="1038991"/>
        <a:ext cx="1792142" cy="85008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103982-AABC-276A-FF34-29C40867962B}"/>
              </a:ext>
            </a:extLst>
          </p:cNvPr>
          <p:cNvSpPr txBox="1">
            <a:spLocks noGrp="1"/>
          </p:cNvSpPr>
          <p:nvPr>
            <p:ph type="hdr" sz="quarter"/>
          </p:nvPr>
        </p:nvSpPr>
        <p:spPr>
          <a:xfrm>
            <a:off x="1" y="1"/>
            <a:ext cx="3169917" cy="481728"/>
          </a:xfrm>
          <a:prstGeom prst="rect">
            <a:avLst/>
          </a:prstGeom>
          <a:noFill/>
          <a:ln>
            <a:noFill/>
          </a:ln>
        </p:spPr>
        <p:txBody>
          <a:bodyPr vert="horz" wrap="square" lIns="96634" tIns="48316" rIns="96634" bIns="48316" anchor="t" anchorCtr="0" compatLnSpc="1">
            <a:noAutofit/>
          </a:bodyPr>
          <a:lstStyle>
            <a:lvl1pPr marL="0" marR="0" lvl="0" indent="0" algn="l" defTabSz="948507"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47FA0806-DC3B-C6B6-A68D-D8295172D84D}"/>
              </a:ext>
            </a:extLst>
          </p:cNvPr>
          <p:cNvSpPr txBox="1">
            <a:spLocks noGrp="1"/>
          </p:cNvSpPr>
          <p:nvPr>
            <p:ph type="dt" idx="1"/>
          </p:nvPr>
        </p:nvSpPr>
        <p:spPr>
          <a:xfrm>
            <a:off x="4143588" y="1"/>
            <a:ext cx="3169917" cy="481728"/>
          </a:xfrm>
          <a:prstGeom prst="rect">
            <a:avLst/>
          </a:prstGeom>
          <a:noFill/>
          <a:ln>
            <a:noFill/>
          </a:ln>
        </p:spPr>
        <p:txBody>
          <a:bodyPr vert="horz" wrap="square" lIns="96634" tIns="48316" rIns="96634" bIns="48316" anchor="t" anchorCtr="0" compatLnSpc="1">
            <a:noAutofit/>
          </a:bodyPr>
          <a:lstStyle>
            <a:lvl1pPr marL="0" marR="0" lvl="0" indent="0" algn="r" defTabSz="948507"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2477140-5E76-4AD3-B472-27ADB537ABB9}" type="datetime1">
              <a:rPr lang="en-US"/>
              <a:pPr lvl="0"/>
              <a:t>2/21/2025</a:t>
            </a:fld>
            <a:endParaRPr lang="en-US"/>
          </a:p>
        </p:txBody>
      </p:sp>
      <p:sp>
        <p:nvSpPr>
          <p:cNvPr id="4" name="Slide Image Placeholder 3">
            <a:extLst>
              <a:ext uri="{FF2B5EF4-FFF2-40B4-BE49-F238E27FC236}">
                <a16:creationId xmlns:a16="http://schemas.microsoft.com/office/drawing/2014/main" id="{D5AA141B-FF18-F737-9B57-45B480A17D5E}"/>
              </a:ext>
            </a:extLst>
          </p:cNvPr>
          <p:cNvSpPr>
            <a:spLocks noGrp="1" noRot="1" noChangeAspect="1"/>
          </p:cNvSpPr>
          <p:nvPr>
            <p:ph type="sldImg" idx="2"/>
          </p:nvPr>
        </p:nvSpPr>
        <p:spPr>
          <a:xfrm>
            <a:off x="777875" y="1200150"/>
            <a:ext cx="5759450" cy="3240088"/>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6504BE45-0E14-3AD0-58B8-601018198515}"/>
              </a:ext>
            </a:extLst>
          </p:cNvPr>
          <p:cNvSpPr txBox="1">
            <a:spLocks noGrp="1"/>
          </p:cNvSpPr>
          <p:nvPr>
            <p:ph type="body" sz="quarter" idx="3"/>
          </p:nvPr>
        </p:nvSpPr>
        <p:spPr>
          <a:xfrm>
            <a:off x="731524" y="4620581"/>
            <a:ext cx="5852156" cy="3780476"/>
          </a:xfrm>
          <a:prstGeom prst="rect">
            <a:avLst/>
          </a:prstGeom>
          <a:noFill/>
          <a:ln>
            <a:noFill/>
          </a:ln>
        </p:spPr>
        <p:txBody>
          <a:bodyPr vert="horz" wrap="square" lIns="96634" tIns="48316" rIns="96634" bIns="48316"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33F3300-7453-E164-B657-CF52BAC54287}"/>
              </a:ext>
            </a:extLst>
          </p:cNvPr>
          <p:cNvSpPr txBox="1">
            <a:spLocks noGrp="1"/>
          </p:cNvSpPr>
          <p:nvPr>
            <p:ph type="ftr" sz="quarter" idx="4"/>
          </p:nvPr>
        </p:nvSpPr>
        <p:spPr>
          <a:xfrm>
            <a:off x="1" y="9119475"/>
            <a:ext cx="3169917" cy="481728"/>
          </a:xfrm>
          <a:prstGeom prst="rect">
            <a:avLst/>
          </a:prstGeom>
          <a:noFill/>
          <a:ln>
            <a:noFill/>
          </a:ln>
        </p:spPr>
        <p:txBody>
          <a:bodyPr vert="horz" wrap="square" lIns="96634" tIns="48316" rIns="96634" bIns="48316" anchor="b" anchorCtr="0" compatLnSpc="1">
            <a:noAutofit/>
          </a:bodyPr>
          <a:lstStyle>
            <a:lvl1pPr marL="0" marR="0" lvl="0" indent="0" algn="l" defTabSz="948507"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6D4ED2DC-C555-E874-9DBA-16819616D38F}"/>
              </a:ext>
            </a:extLst>
          </p:cNvPr>
          <p:cNvSpPr txBox="1">
            <a:spLocks noGrp="1"/>
          </p:cNvSpPr>
          <p:nvPr>
            <p:ph type="sldNum" sz="quarter" idx="5"/>
          </p:nvPr>
        </p:nvSpPr>
        <p:spPr>
          <a:xfrm>
            <a:off x="4143588" y="9119475"/>
            <a:ext cx="3169917" cy="481728"/>
          </a:xfrm>
          <a:prstGeom prst="rect">
            <a:avLst/>
          </a:prstGeom>
          <a:noFill/>
          <a:ln>
            <a:noFill/>
          </a:ln>
        </p:spPr>
        <p:txBody>
          <a:bodyPr vert="horz" wrap="square" lIns="96634" tIns="48316" rIns="96634" bIns="48316" anchor="b" anchorCtr="0" compatLnSpc="1">
            <a:noAutofit/>
          </a:bodyPr>
          <a:lstStyle>
            <a:lvl1pPr marL="0" marR="0" lvl="0" indent="0" algn="r" defTabSz="948507"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84F24348-A357-4BDD-8205-06D1E89D5387}" type="slidenum">
              <a:t>‹#›</a:t>
            </a:fld>
            <a:endParaRPr lang="en-US"/>
          </a:p>
        </p:txBody>
      </p:sp>
      <p:sp>
        <p:nvSpPr>
          <p:cNvPr id="8" name="Header Placeholder 1">
            <a:extLst>
              <a:ext uri="{FF2B5EF4-FFF2-40B4-BE49-F238E27FC236}">
                <a16:creationId xmlns:a16="http://schemas.microsoft.com/office/drawing/2014/main" id="{EB4FA7DC-CEEA-4EE9-EB9A-59C4CC967952}"/>
              </a:ext>
            </a:extLst>
          </p:cNvPr>
          <p:cNvSpPr txBox="1">
            <a:spLocks noGrp="1"/>
          </p:cNvSpPr>
          <p:nvPr>
            <p:ph type="hdr" sz="quarter" idx="10"/>
          </p:nvPr>
        </p:nvSpPr>
        <p:spPr>
          <a:xfrm>
            <a:off x="0" y="0"/>
            <a:ext cx="3170586" cy="482031"/>
          </a:xfrm>
          <a:prstGeom prst="rect">
            <a:avLst/>
          </a:prstGeom>
          <a:noFill/>
          <a:ln>
            <a:noFill/>
          </a:ln>
        </p:spPr>
        <p:txBody>
          <a:bodyPr vert="horz" wrap="square" lIns="94851" tIns="47425" rIns="94851" bIns="47425" anchor="t" anchorCtr="0" compatLnSpc="1">
            <a:noAutofit/>
          </a:bodyPr>
          <a:lstStyle>
            <a:lvl1pPr marL="0" marR="0" lvl="0" indent="0" algn="l" defTabSz="948507"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9" name="Date Placeholder 2">
            <a:extLst>
              <a:ext uri="{FF2B5EF4-FFF2-40B4-BE49-F238E27FC236}">
                <a16:creationId xmlns:a16="http://schemas.microsoft.com/office/drawing/2014/main" id="{A8B6F71A-5398-DB2C-FBC2-66B3777A0F90}"/>
              </a:ext>
            </a:extLst>
          </p:cNvPr>
          <p:cNvSpPr txBox="1">
            <a:spLocks noGrp="1"/>
          </p:cNvSpPr>
          <p:nvPr>
            <p:ph type="dt" sz="quarter" idx="7"/>
          </p:nvPr>
        </p:nvSpPr>
        <p:spPr>
          <a:xfrm>
            <a:off x="4142956" y="0"/>
            <a:ext cx="3170586" cy="482031"/>
          </a:xfrm>
          <a:prstGeom prst="rect">
            <a:avLst/>
          </a:prstGeom>
          <a:noFill/>
          <a:ln>
            <a:noFill/>
          </a:ln>
        </p:spPr>
        <p:txBody>
          <a:bodyPr vert="horz" wrap="square" lIns="94851" tIns="47425" rIns="94851" bIns="47425" anchor="t" anchorCtr="0" compatLnSpc="1">
            <a:noAutofit/>
          </a:bodyPr>
          <a:lstStyle>
            <a:lvl1pPr marL="0" marR="0" lvl="0" indent="0" algn="r" defTabSz="948507"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D0E0A7A-4EF5-4C68-A0AB-A29610A2DD04}" type="datetime1">
              <a:rPr lang="en-US"/>
              <a:pPr lvl="0"/>
              <a:t>2/21/2025</a:t>
            </a:fld>
            <a:endParaRPr lang="en-US"/>
          </a:p>
        </p:txBody>
      </p:sp>
      <p:sp>
        <p:nvSpPr>
          <p:cNvPr id="10" name="Slide Image Placeholder 3">
            <a:extLst>
              <a:ext uri="{FF2B5EF4-FFF2-40B4-BE49-F238E27FC236}">
                <a16:creationId xmlns:a16="http://schemas.microsoft.com/office/drawing/2014/main" id="{1D9E46E0-BEC8-6018-A5A0-E084ABBE25BF}"/>
              </a:ext>
            </a:extLst>
          </p:cNvPr>
          <p:cNvSpPr>
            <a:spLocks noGrp="1" noRot="1" noChangeAspect="1"/>
          </p:cNvSpPr>
          <p:nvPr>
            <p:ph type="sldImg" sz="quarter" idx="4294967295"/>
          </p:nvPr>
        </p:nvSpPr>
        <p:spPr>
          <a:xfrm>
            <a:off x="748746" y="1200147"/>
            <a:ext cx="5817701" cy="3239753"/>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id="{DB02E800-06BC-847F-3A3F-8140891FC74C}"/>
              </a:ext>
            </a:extLst>
          </p:cNvPr>
          <p:cNvSpPr txBox="1">
            <a:spLocks noGrp="1"/>
          </p:cNvSpPr>
          <p:nvPr>
            <p:ph type="body" sz="quarter" idx="4294967295"/>
          </p:nvPr>
        </p:nvSpPr>
        <p:spPr>
          <a:xfrm>
            <a:off x="732181" y="4620249"/>
            <a:ext cx="5850830" cy="3780797"/>
          </a:xfrm>
          <a:prstGeom prst="rect">
            <a:avLst/>
          </a:prstGeom>
          <a:noFill/>
          <a:ln>
            <a:noFill/>
          </a:ln>
        </p:spPr>
        <p:txBody>
          <a:bodyPr vert="horz" wrap="square" lIns="94851" tIns="47425" rIns="94851" bIns="47425"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5">
            <a:extLst>
              <a:ext uri="{FF2B5EF4-FFF2-40B4-BE49-F238E27FC236}">
                <a16:creationId xmlns:a16="http://schemas.microsoft.com/office/drawing/2014/main" id="{2C78610D-9D13-7AEA-C9B2-731942663985}"/>
              </a:ext>
            </a:extLst>
          </p:cNvPr>
          <p:cNvSpPr txBox="1">
            <a:spLocks noGrp="1"/>
          </p:cNvSpPr>
          <p:nvPr>
            <p:ph type="ftr" sz="quarter" idx="9"/>
          </p:nvPr>
        </p:nvSpPr>
        <p:spPr>
          <a:xfrm>
            <a:off x="0" y="9119173"/>
            <a:ext cx="3170586" cy="482031"/>
          </a:xfrm>
          <a:prstGeom prst="rect">
            <a:avLst/>
          </a:prstGeom>
          <a:noFill/>
          <a:ln>
            <a:noFill/>
          </a:ln>
        </p:spPr>
        <p:txBody>
          <a:bodyPr vert="horz" wrap="square" lIns="94851" tIns="47425" rIns="94851" bIns="47425" anchor="b" anchorCtr="0" compatLnSpc="1">
            <a:noAutofit/>
          </a:bodyPr>
          <a:lstStyle>
            <a:lvl1pPr marL="0" marR="0" lvl="0" indent="0" algn="l" defTabSz="948507"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13" name="Slide Number Placeholder 6">
            <a:extLst>
              <a:ext uri="{FF2B5EF4-FFF2-40B4-BE49-F238E27FC236}">
                <a16:creationId xmlns:a16="http://schemas.microsoft.com/office/drawing/2014/main" id="{5234D2E4-35FA-3E27-45B9-7A5B0A8A1F0C}"/>
              </a:ext>
            </a:extLst>
          </p:cNvPr>
          <p:cNvSpPr txBox="1">
            <a:spLocks noGrp="1"/>
          </p:cNvSpPr>
          <p:nvPr>
            <p:ph type="sldNum" sz="quarter" idx="8"/>
          </p:nvPr>
        </p:nvSpPr>
        <p:spPr>
          <a:xfrm>
            <a:off x="4142956" y="9119173"/>
            <a:ext cx="3170586" cy="482031"/>
          </a:xfrm>
          <a:prstGeom prst="rect">
            <a:avLst/>
          </a:prstGeom>
          <a:noFill/>
          <a:ln>
            <a:noFill/>
          </a:ln>
        </p:spPr>
        <p:txBody>
          <a:bodyPr vert="horz" wrap="square" lIns="94851" tIns="47425" rIns="94851" bIns="47425" anchor="b" anchorCtr="0" compatLnSpc="1">
            <a:noAutofit/>
          </a:bodyPr>
          <a:lstStyle>
            <a:lvl1pPr marL="0" marR="0" lvl="0" indent="0" algn="r" defTabSz="948507"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8DA3E2CA-3FBA-46E3-8ED8-6E06A53C7026}" type="slidenum">
              <a:t>‹#›</a:t>
            </a:fld>
            <a:endParaRPr lang="en-US"/>
          </a:p>
        </p:txBody>
      </p:sp>
    </p:spTree>
    <p:extLst>
      <p:ext uri="{BB962C8B-B14F-4D97-AF65-F5344CB8AC3E}">
        <p14:creationId xmlns:p14="http://schemas.microsoft.com/office/powerpoint/2010/main" val="104532781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hmgreferrals@helpmegrow.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latin typeface="Calibri" panose="020F0502020204030204" pitchFamily="34" charset="0"/>
              </a:rPr>
              <a:t>This presentation will share information about Ohio’s Help Me Grow program. </a:t>
            </a:r>
            <a:r>
              <a:rPr lang="en-US" dirty="0"/>
              <a:t>Help Me Grow connects families to a network of information and resources </a:t>
            </a:r>
            <a:r>
              <a:rPr lang="en-US"/>
              <a:t>so children and </a:t>
            </a:r>
            <a:r>
              <a:rPr lang="en-US" dirty="0"/>
              <a:t>families can thrive!</a:t>
            </a:r>
          </a:p>
        </p:txBody>
      </p:sp>
      <p:sp>
        <p:nvSpPr>
          <p:cNvPr id="4" name="Slide Number Placeholder 3"/>
          <p:cNvSpPr>
            <a:spLocks noGrp="1"/>
          </p:cNvSpPr>
          <p:nvPr>
            <p:ph type="sldNum" sz="quarter" idx="5"/>
          </p:nvPr>
        </p:nvSpPr>
        <p:spPr/>
        <p:txBody>
          <a:bodyPr/>
          <a:lstStyle/>
          <a:p>
            <a:pPr lvl="0"/>
            <a:fld id="{84F24348-A357-4BDD-8205-06D1E89D5387}" type="slidenum">
              <a:rPr lang="en-US" smtClean="0"/>
              <a:t>1</a:t>
            </a:fld>
            <a:endParaRPr lang="en-US"/>
          </a:p>
        </p:txBody>
      </p:sp>
      <p:sp>
        <p:nvSpPr>
          <p:cNvPr id="5" name="Slide Number Placeholder 4"/>
          <p:cNvSpPr>
            <a:spLocks noGrp="1"/>
          </p:cNvSpPr>
          <p:nvPr>
            <p:ph type="sldNum" sz="quarter" idx="8"/>
          </p:nvPr>
        </p:nvSpPr>
        <p:spPr/>
        <p:txBody>
          <a:bodyPr/>
          <a:lstStyle/>
          <a:p>
            <a:pPr lvl="0"/>
            <a:fld id="{8DA3E2CA-3FBA-46E3-8ED8-6E06A53C7026}" type="slidenum">
              <a:rPr lang="en-US" smtClean="0"/>
              <a:t>1</a:t>
            </a:fld>
            <a:endParaRPr lang="en-US"/>
          </a:p>
        </p:txBody>
      </p:sp>
    </p:spTree>
    <p:extLst>
      <p:ext uri="{BB962C8B-B14F-4D97-AF65-F5344CB8AC3E}">
        <p14:creationId xmlns:p14="http://schemas.microsoft.com/office/powerpoint/2010/main" val="170650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rtl="0" fontAlgn="base"/>
            <a:r>
              <a:rPr lang="en-US" dirty="0"/>
              <a:t>It’s important to understand that EI services are not the same as clinical therapy. EI </a:t>
            </a:r>
            <a:r>
              <a:rPr lang="en-US" b="1" dirty="0"/>
              <a:t>typically</a:t>
            </a:r>
            <a:r>
              <a:rPr lang="en-US" dirty="0"/>
              <a:t> provides services in the child’s home or childcare setting, in the context of everyday routines, based on the family’s priorities. The location would be determined between the family and provider. EI services can be provided side-by-side with other services a family receives in their community.   </a:t>
            </a:r>
          </a:p>
          <a:p>
            <a:pPr algn="l" rtl="0" fontAlgn="base"/>
            <a:r>
              <a:rPr lang="en-US" dirty="0"/>
              <a:t>  </a:t>
            </a:r>
          </a:p>
          <a:p>
            <a:pPr algn="l" rtl="0" fontAlgn="base"/>
            <a:r>
              <a:rPr lang="en-US" dirty="0"/>
              <a:t>EI is available to any eligible child in Ohio. Again, the referral and eligibility process is free and it is not based on the family’s income. Anyone child can refer a child to EI. In fact, families can self-refer their child if they have concerns. It is not necessary for a doctor or a teacher to refer a child—anyone can do it!  All it takes is a simple phone call or a few moments online to fill out a short form.  </a:t>
            </a:r>
          </a:p>
          <a:p>
            <a:pPr defTabSz="948507">
              <a:defRPr/>
            </a:pPr>
            <a:endParaRPr lang="en-US" dirty="0"/>
          </a:p>
        </p:txBody>
      </p:sp>
      <p:sp>
        <p:nvSpPr>
          <p:cNvPr id="4" name="Slide Number Placeholder 3"/>
          <p:cNvSpPr>
            <a:spLocks noGrp="1"/>
          </p:cNvSpPr>
          <p:nvPr>
            <p:ph type="sldNum" sz="quarter" idx="5"/>
          </p:nvPr>
        </p:nvSpPr>
        <p:spPr/>
        <p:txBody>
          <a:bodyPr/>
          <a:lstStyle/>
          <a:p>
            <a:pPr defTabSz="474254">
              <a:defRPr/>
            </a:pPr>
            <a:fld id="{F28155A9-4E5A-4E9F-83E9-D833EBB063BD}" type="slidenum">
              <a:rPr lang="en-US" sz="1300">
                <a:solidFill>
                  <a:prstClr val="black"/>
                </a:solidFill>
              </a:rPr>
              <a:pPr defTabSz="474254">
                <a:defRPr/>
              </a:pPr>
              <a:t>10</a:t>
            </a:fld>
            <a:endParaRPr lang="en-US" sz="1300">
              <a:solidFill>
                <a:prstClr val="black"/>
              </a:solidFill>
            </a:endParaRPr>
          </a:p>
        </p:txBody>
      </p:sp>
    </p:spTree>
    <p:extLst>
      <p:ext uri="{BB962C8B-B14F-4D97-AF65-F5344CB8AC3E}">
        <p14:creationId xmlns:p14="http://schemas.microsoft.com/office/powerpoint/2010/main" val="3896562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rtl="0" fontAlgn="base"/>
            <a:r>
              <a:rPr lang="en-US" dirty="0"/>
              <a:t>When families share concerns, there is never a reason to follow with a, “Let’s wait and see if the child ‘catches’ up.” approach.  Submitting a referral will provide peace of mind, knowing that EI professionals will be able to determine whether a child is eligible and support the family to address the child's specific developmental, physical, social, and emotional needs.  </a:t>
            </a:r>
          </a:p>
          <a:p>
            <a:pPr algn="l" rtl="0" fontAlgn="base"/>
            <a:r>
              <a:rPr lang="en-US" dirty="0"/>
              <a:t>  </a:t>
            </a:r>
          </a:p>
          <a:p>
            <a:pPr algn="l" rtl="0" fontAlgn="base"/>
            <a:r>
              <a:rPr lang="en-US" dirty="0"/>
              <a:t>Every child is unique, and EI services are designed based on these specific needs. EI can address all types of concerns, such as speech delays, physical development like crawling or walking, and social interactions like playing with other children. EI service coordination can help families navigate needed services and resources.  This early support can exponentially impact developmental progress and reduce the need for services later in life. Not only is it beneficial to each child and family who participate in EI services, it is more cost effective to provide EI than to wait until a child is older.  </a:t>
            </a:r>
          </a:p>
          <a:p>
            <a:pPr algn="l" rtl="0" fontAlgn="base"/>
            <a:r>
              <a:rPr lang="en-US" dirty="0"/>
              <a:t>   </a:t>
            </a:r>
          </a:p>
          <a:p>
            <a:pPr algn="l" rtl="0" fontAlgn="base"/>
            <a:r>
              <a:rPr lang="en-US" dirty="0"/>
              <a:t> If the child is eligible for EI services, the family, their service coordinator and the EI team will develop a plan that supports the family’s journey.</a:t>
            </a:r>
          </a:p>
        </p:txBody>
      </p:sp>
      <p:sp>
        <p:nvSpPr>
          <p:cNvPr id="4" name="Slide Number Placeholder 3"/>
          <p:cNvSpPr>
            <a:spLocks noGrp="1"/>
          </p:cNvSpPr>
          <p:nvPr>
            <p:ph type="sldNum" sz="quarter" idx="5"/>
          </p:nvPr>
        </p:nvSpPr>
        <p:spPr/>
        <p:txBody>
          <a:bodyPr/>
          <a:lstStyle/>
          <a:p>
            <a:pPr defTabSz="474254">
              <a:defRPr/>
            </a:pPr>
            <a:fld id="{F28155A9-4E5A-4E9F-83E9-D833EBB063BD}" type="slidenum">
              <a:rPr lang="en-US" sz="1300">
                <a:solidFill>
                  <a:prstClr val="black"/>
                </a:solidFill>
              </a:rPr>
              <a:pPr defTabSz="474254">
                <a:defRPr/>
              </a:pPr>
              <a:t>11</a:t>
            </a:fld>
            <a:endParaRPr lang="en-US" sz="1300">
              <a:solidFill>
                <a:prstClr val="black"/>
              </a:solidFill>
            </a:endParaRPr>
          </a:p>
        </p:txBody>
      </p:sp>
    </p:spTree>
    <p:extLst>
      <p:ext uri="{BB962C8B-B14F-4D97-AF65-F5344CB8AC3E}">
        <p14:creationId xmlns:p14="http://schemas.microsoft.com/office/powerpoint/2010/main" val="1998707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rtl="0" fontAlgn="base"/>
            <a:r>
              <a:rPr lang="en-US" dirty="0"/>
              <a:t>Families often have concerns about how a child is developing, compared to other children their age.  </a:t>
            </a:r>
          </a:p>
          <a:p>
            <a:pPr algn="l" rtl="0" fontAlgn="base"/>
            <a:r>
              <a:rPr lang="en-US" dirty="0"/>
              <a:t> </a:t>
            </a:r>
          </a:p>
          <a:p>
            <a:pPr algn="l" rtl="0" fontAlgn="base"/>
            <a:r>
              <a:rPr lang="en-US" dirty="0"/>
              <a:t>A child might demonstrate difficulties with behavior or playing with other children. EI can help families develop routines that support the child’s social emotional development and positive social interactions.  </a:t>
            </a:r>
          </a:p>
          <a:p>
            <a:pPr algn="l" rtl="0" fontAlgn="base"/>
            <a:r>
              <a:rPr lang="en-US" dirty="0"/>
              <a:t>  </a:t>
            </a:r>
          </a:p>
          <a:p>
            <a:pPr algn="l" rtl="0" fontAlgn="base"/>
            <a:r>
              <a:rPr lang="en-US" dirty="0"/>
              <a:t>A child who is experiencing a speech or communication delay might not babble or talk like other children and may show signs of frustration. EI can help the family learn how to provide more opportunities to practice speech and communication.   </a:t>
            </a:r>
          </a:p>
          <a:p>
            <a:pPr algn="l" rtl="0" fontAlgn="base"/>
            <a:r>
              <a:rPr lang="en-US" dirty="0"/>
              <a:t>  </a:t>
            </a:r>
          </a:p>
          <a:p>
            <a:pPr algn="l" rtl="0" fontAlgn="base"/>
            <a:r>
              <a:rPr lang="en-US" dirty="0"/>
              <a:t>For a child who is not crawling, rolling, or walking like their peers, EI can help the family figure out why their child's motor skills are delayed. EI can also assist the family with adapting the home environment in ways that provide more opportunities for movement.</a:t>
            </a:r>
          </a:p>
          <a:p>
            <a:pPr algn="l" rtl="0" fontAlgn="base"/>
            <a:r>
              <a:rPr lang="en-US" dirty="0"/>
              <a:t>  </a:t>
            </a:r>
          </a:p>
          <a:p>
            <a:pPr algn="l" rtl="0" fontAlgn="base"/>
            <a:r>
              <a:rPr lang="en-US" dirty="0"/>
              <a:t>The developmental areas shown on this slide are a sample of delays EI can address, but EI serves children with all types of delays and disabilities.   </a:t>
            </a:r>
          </a:p>
        </p:txBody>
      </p:sp>
      <p:sp>
        <p:nvSpPr>
          <p:cNvPr id="4" name="Slide Number Placeholder 3"/>
          <p:cNvSpPr>
            <a:spLocks noGrp="1"/>
          </p:cNvSpPr>
          <p:nvPr>
            <p:ph type="sldNum" sz="quarter" idx="5"/>
          </p:nvPr>
        </p:nvSpPr>
        <p:spPr/>
        <p:txBody>
          <a:bodyPr/>
          <a:lstStyle/>
          <a:p>
            <a:pPr defTabSz="474254">
              <a:defRPr/>
            </a:pPr>
            <a:fld id="{F28155A9-4E5A-4E9F-83E9-D833EBB063BD}" type="slidenum">
              <a:rPr lang="en-US" sz="1300">
                <a:solidFill>
                  <a:prstClr val="black"/>
                </a:solidFill>
              </a:rPr>
              <a:pPr defTabSz="474254">
                <a:defRPr/>
              </a:pPr>
              <a:t>12</a:t>
            </a:fld>
            <a:endParaRPr lang="en-US" sz="1300">
              <a:solidFill>
                <a:prstClr val="black"/>
              </a:solidFill>
            </a:endParaRPr>
          </a:p>
        </p:txBody>
      </p:sp>
    </p:spTree>
    <p:extLst>
      <p:ext uri="{BB962C8B-B14F-4D97-AF65-F5344CB8AC3E}">
        <p14:creationId xmlns:p14="http://schemas.microsoft.com/office/powerpoint/2010/main" val="3594650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48507">
              <a:defRPr/>
            </a:pPr>
            <a:r>
              <a:rPr lang="en-US" dirty="0"/>
              <a:t>Throughout service delivery, your team will work closely with your family to help build your skills and confidence to support your child. As the EI journey comes to an end for your family, your team will help you make the smooth transition to your child’s next learning environment. </a:t>
            </a:r>
            <a:endParaRPr lang="en-US" b="1" dirty="0"/>
          </a:p>
          <a:p>
            <a:pPr marL="237127" indent="-237127">
              <a:buFont typeface="+mj-lt"/>
              <a:buAutoNum type="arabicPeriod"/>
            </a:pPr>
            <a:endParaRPr lang="en-US" b="1" dirty="0"/>
          </a:p>
          <a:p>
            <a:pPr marL="237127" indent="-237127">
              <a:buFont typeface="+mj-lt"/>
              <a:buAutoNum type="arabicPeriod"/>
            </a:pPr>
            <a:r>
              <a:rPr lang="en-US" dirty="0"/>
              <a:t>REFER: EI begins with a referral or self-referral. Families will receive a call to explain services and what to expect. An assigned service coordinator helps with each step in the process, and the family decides whether to move forward. </a:t>
            </a:r>
          </a:p>
          <a:p>
            <a:pPr marL="237127" indent="-237127">
              <a:buFont typeface="+mj-lt"/>
              <a:buAutoNum type="arabicPeriod"/>
            </a:pPr>
            <a:r>
              <a:rPr lang="en-US" dirty="0"/>
              <a:t>ELIGIBILITY: For some children, EI professionals determine eligibility by evaluating the child, reviewing medical reports, and talking with parents. Other children are eligible because of a diagnosed condition. </a:t>
            </a:r>
          </a:p>
          <a:p>
            <a:pPr marL="237127" indent="-237127">
              <a:buFont typeface="+mj-lt"/>
              <a:buAutoNum type="arabicPeriod"/>
            </a:pPr>
            <a:r>
              <a:rPr lang="en-US" dirty="0"/>
              <a:t>ASSESSMENT: If a child is determined eligible, an assessment team will learn more about how the child is developing. This team works to understand the family’s routines and what’s important to them. </a:t>
            </a:r>
          </a:p>
          <a:p>
            <a:pPr marL="237127" indent="-237127">
              <a:buFont typeface="+mj-lt"/>
              <a:buAutoNum type="arabicPeriod"/>
            </a:pPr>
            <a:r>
              <a:rPr lang="en-US" dirty="0"/>
              <a:t>IFSP: The team uses the information gathered to create an Individualized Family Service Plan (IFSP). It details the services needed to help your family meet the outcomes you want, along with when, where, and how these services will be provided. An IFSP will be completed within the first 45 days of referral and updated at least every six months. The plan recognizing that parents and families are the center of a child’s development. </a:t>
            </a:r>
          </a:p>
          <a:p>
            <a:pPr marL="237127" indent="-237127">
              <a:buFont typeface="+mj-lt"/>
              <a:buAutoNum type="arabicPeriod"/>
            </a:pPr>
            <a:r>
              <a:rPr lang="en-US" dirty="0"/>
              <a:t>Services must start within 30 days of you signing the IFSP. </a:t>
            </a:r>
          </a:p>
        </p:txBody>
      </p:sp>
      <p:sp>
        <p:nvSpPr>
          <p:cNvPr id="4" name="Slide Number Placeholder 3"/>
          <p:cNvSpPr>
            <a:spLocks noGrp="1"/>
          </p:cNvSpPr>
          <p:nvPr>
            <p:ph type="sldNum" sz="quarter" idx="5"/>
          </p:nvPr>
        </p:nvSpPr>
        <p:spPr/>
        <p:txBody>
          <a:bodyPr/>
          <a:lstStyle/>
          <a:p>
            <a:fld id="{99CAC06A-4905-4B1A-83C1-3B011A8CF04B}" type="slidenum">
              <a:rPr lang="en-US" smtClean="0"/>
              <a:t>13</a:t>
            </a:fld>
            <a:endParaRPr lang="en-US" dirty="0"/>
          </a:p>
        </p:txBody>
      </p:sp>
    </p:spTree>
    <p:extLst>
      <p:ext uri="{BB962C8B-B14F-4D97-AF65-F5344CB8AC3E}">
        <p14:creationId xmlns:p14="http://schemas.microsoft.com/office/powerpoint/2010/main" val="2704960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48507" fontAlgn="base">
              <a:defRPr/>
            </a:pPr>
            <a:r>
              <a:rPr lang="en-US" dirty="0"/>
              <a:t>If the child is eligible for EI services, the family and team, which includes their service coordinator, will develop a plan to support the family on their journey to help their child. </a:t>
            </a:r>
          </a:p>
          <a:p>
            <a:pPr defTabSz="948507" fontAlgn="base">
              <a:defRPr/>
            </a:pPr>
            <a:endParaRPr lang="en-US" dirty="0"/>
          </a:p>
          <a:p>
            <a:pPr defTabSz="948507" fontAlgn="base">
              <a:defRPr/>
            </a:pPr>
            <a:r>
              <a:rPr lang="en-US" dirty="0"/>
              <a:t>In Ohio, EI uses an evidence-based method called the Primary Service Provider approach. This family-centered approach allows a full team of professionals to select a provider who will take the lead in providing services. While an entire team of professionals are involved, this ‘primary’ service provider uses coaching to support and empower families so that young children can get their best possible start in life.  </a:t>
            </a:r>
          </a:p>
        </p:txBody>
      </p:sp>
      <p:sp>
        <p:nvSpPr>
          <p:cNvPr id="4" name="Slide Number Placeholder 3"/>
          <p:cNvSpPr>
            <a:spLocks noGrp="1"/>
          </p:cNvSpPr>
          <p:nvPr>
            <p:ph type="sldNum" sz="quarter" idx="5"/>
          </p:nvPr>
        </p:nvSpPr>
        <p:spPr/>
        <p:txBody>
          <a:bodyPr/>
          <a:lstStyle/>
          <a:p>
            <a:fld id="{99CAC06A-4905-4B1A-83C1-3B011A8CF04B}" type="slidenum">
              <a:rPr lang="en-US" smtClean="0"/>
              <a:t>14</a:t>
            </a:fld>
            <a:endParaRPr lang="en-US" dirty="0"/>
          </a:p>
        </p:txBody>
      </p:sp>
    </p:spTree>
    <p:extLst>
      <p:ext uri="{BB962C8B-B14F-4D97-AF65-F5344CB8AC3E}">
        <p14:creationId xmlns:p14="http://schemas.microsoft.com/office/powerpoint/2010/main" val="3389714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This quote comes from another family about their experience in EI. “The ability for our son to engage in therapy in the comfort of his own home has been such a big help. It was great to be able to see how different therapies actually worked for us in our own home, with things that we already had.”</a:t>
            </a:r>
          </a:p>
        </p:txBody>
      </p:sp>
      <p:sp>
        <p:nvSpPr>
          <p:cNvPr id="4" name="Slide Number Placeholder 3"/>
          <p:cNvSpPr>
            <a:spLocks noGrp="1"/>
          </p:cNvSpPr>
          <p:nvPr>
            <p:ph type="sldNum" sz="quarter" idx="5"/>
          </p:nvPr>
        </p:nvSpPr>
        <p:spPr/>
        <p:txBody>
          <a:bodyPr/>
          <a:lstStyle/>
          <a:p>
            <a:pPr defTabSz="474254">
              <a:defRPr/>
            </a:pPr>
            <a:fld id="{F28155A9-4E5A-4E9F-83E9-D833EBB063BD}" type="slidenum">
              <a:rPr lang="en-US" sz="1300">
                <a:solidFill>
                  <a:prstClr val="black"/>
                </a:solidFill>
              </a:rPr>
              <a:pPr defTabSz="474254">
                <a:defRPr/>
              </a:pPr>
              <a:t>15</a:t>
            </a:fld>
            <a:endParaRPr lang="en-US" sz="1300">
              <a:solidFill>
                <a:prstClr val="black"/>
              </a:solidFill>
            </a:endParaRPr>
          </a:p>
        </p:txBody>
      </p:sp>
    </p:spTree>
    <p:extLst>
      <p:ext uri="{BB962C8B-B14F-4D97-AF65-F5344CB8AC3E}">
        <p14:creationId xmlns:p14="http://schemas.microsoft.com/office/powerpoint/2010/main" val="3875615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48507" fontAlgn="base">
              <a:defRPr/>
            </a:pPr>
            <a:r>
              <a:rPr lang="en-US" dirty="0"/>
              <a:t>EI professionals can partner with the healthcare team to support families.  EI services can complement medical care.</a:t>
            </a:r>
          </a:p>
          <a:p>
            <a:pPr algn="l" rtl="0" fontAlgn="base"/>
            <a:endParaRPr lang="en-US" dirty="0"/>
          </a:p>
          <a:p>
            <a:pPr>
              <a:lnSpc>
                <a:spcPct val="100000"/>
              </a:lnSpc>
            </a:pPr>
            <a:r>
              <a:rPr lang="en-US" dirty="0"/>
              <a:t>EI services are not the same as traditional clinical therapy. Again, EI typically provides services in the child’s home or childcare setting, in the context of everyday routines, based on the family’s priorities.</a:t>
            </a:r>
          </a:p>
          <a:p>
            <a:pPr>
              <a:lnSpc>
                <a:spcPct val="100000"/>
              </a:lnSpc>
            </a:pPr>
            <a:endParaRPr lang="en-US" dirty="0"/>
          </a:p>
          <a:p>
            <a:pPr>
              <a:lnSpc>
                <a:spcPct val="100000"/>
              </a:lnSpc>
            </a:pPr>
            <a:r>
              <a:rPr lang="en-US" dirty="0"/>
              <a:t>EI services support parents and caregivers in understanding a child’s delay or disability. The earlier you refer, the better EI services can ONLY help a child </a:t>
            </a:r>
          </a:p>
          <a:p>
            <a:pPr algn="l" rtl="0" fontAlgn="base"/>
            <a:r>
              <a:rPr lang="en-US" dirty="0"/>
              <a:t>  </a:t>
            </a:r>
          </a:p>
          <a:p>
            <a:pPr algn="l" rtl="0" fontAlgn="base"/>
            <a:r>
              <a:rPr lang="en-US" dirty="0"/>
              <a:t>Communication between EI professionals and a child’s healthcare team following a referral is extremely beneficial. The responsiveness of the healthcare team can help ensure that families move forward and the process is conducted with accuracy and efficiency.</a:t>
            </a:r>
          </a:p>
        </p:txBody>
      </p:sp>
      <p:sp>
        <p:nvSpPr>
          <p:cNvPr id="4" name="Slide Number Placeholder 3"/>
          <p:cNvSpPr>
            <a:spLocks noGrp="1"/>
          </p:cNvSpPr>
          <p:nvPr>
            <p:ph type="sldNum" sz="quarter" idx="5"/>
          </p:nvPr>
        </p:nvSpPr>
        <p:spPr/>
        <p:txBody>
          <a:bodyPr/>
          <a:lstStyle/>
          <a:p>
            <a:fld id="{99CAC06A-4905-4B1A-83C1-3B011A8CF04B}" type="slidenum">
              <a:rPr lang="en-US" smtClean="0"/>
              <a:t>16</a:t>
            </a:fld>
            <a:endParaRPr lang="en-US" dirty="0"/>
          </a:p>
        </p:txBody>
      </p:sp>
    </p:spTree>
    <p:extLst>
      <p:ext uri="{BB962C8B-B14F-4D97-AF65-F5344CB8AC3E}">
        <p14:creationId xmlns:p14="http://schemas.microsoft.com/office/powerpoint/2010/main" val="865324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There are a variety of ways to make a referral to Help Me Grow, including visiting the helpmegrow.org website to access the secure online referral form, calling our toll-free number at (800) 755 4769 (GROW) or emailing a referral to </a:t>
            </a:r>
            <a:r>
              <a:rPr lang="en-US" dirty="0">
                <a:hlinkClick r:id="rId3"/>
              </a:rPr>
              <a:t>hmgreferrals@helpmegrow.org</a:t>
            </a:r>
            <a:r>
              <a:rPr lang="en-US" dirty="0"/>
              <a:t>. You can also fax a completed referral form to 855-318-3322 or 855-418-3322.  </a:t>
            </a:r>
          </a:p>
        </p:txBody>
      </p:sp>
      <p:sp>
        <p:nvSpPr>
          <p:cNvPr id="4" name="Slide Number Placeholder 3"/>
          <p:cNvSpPr>
            <a:spLocks noGrp="1"/>
          </p:cNvSpPr>
          <p:nvPr>
            <p:ph type="sldNum" sz="quarter" idx="5"/>
          </p:nvPr>
        </p:nvSpPr>
        <p:spPr/>
        <p:txBody>
          <a:bodyPr/>
          <a:lstStyle/>
          <a:p>
            <a:pPr lvl="0"/>
            <a:fld id="{84F24348-A357-4BDD-8205-06D1E89D5387}" type="slidenum">
              <a:rPr lang="en-US" smtClean="0"/>
              <a:t>17</a:t>
            </a:fld>
            <a:endParaRPr lang="en-US"/>
          </a:p>
        </p:txBody>
      </p:sp>
      <p:sp>
        <p:nvSpPr>
          <p:cNvPr id="5" name="Slide Number Placeholder 4"/>
          <p:cNvSpPr>
            <a:spLocks noGrp="1"/>
          </p:cNvSpPr>
          <p:nvPr>
            <p:ph type="sldNum" sz="quarter" idx="8"/>
          </p:nvPr>
        </p:nvSpPr>
        <p:spPr/>
        <p:txBody>
          <a:bodyPr/>
          <a:lstStyle/>
          <a:p>
            <a:pPr lvl="0"/>
            <a:fld id="{8DA3E2CA-3FBA-46E3-8ED8-6E06A53C7026}" type="slidenum">
              <a:rPr lang="en-US" smtClean="0"/>
              <a:t>17</a:t>
            </a:fld>
            <a:endParaRPr lang="en-US"/>
          </a:p>
        </p:txBody>
      </p:sp>
    </p:spTree>
    <p:extLst>
      <p:ext uri="{BB962C8B-B14F-4D97-AF65-F5344CB8AC3E}">
        <p14:creationId xmlns:p14="http://schemas.microsoft.com/office/powerpoint/2010/main" val="760614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The web referral form makes it easy to connect families to all the services we discussed today + WIC (Woman and Children) services. </a:t>
            </a:r>
          </a:p>
          <a:p>
            <a:endParaRPr lang="en-US" dirty="0"/>
          </a:p>
          <a:p>
            <a:r>
              <a:rPr lang="en-US"/>
              <a:t>A Help </a:t>
            </a:r>
            <a:r>
              <a:rPr lang="en-US" dirty="0"/>
              <a:t>Me Grow staff member will contact the primary caregiver within the next business day to confirm interest in services. 	</a:t>
            </a:r>
          </a:p>
          <a:p>
            <a:endParaRPr lang="en-US" dirty="0"/>
          </a:p>
          <a:p>
            <a:endParaRPr lang="en-US" dirty="0"/>
          </a:p>
        </p:txBody>
      </p:sp>
      <p:sp>
        <p:nvSpPr>
          <p:cNvPr id="4" name="Slide Number Placeholder 3"/>
          <p:cNvSpPr>
            <a:spLocks noGrp="1"/>
          </p:cNvSpPr>
          <p:nvPr>
            <p:ph type="sldNum" sz="quarter" idx="5"/>
          </p:nvPr>
        </p:nvSpPr>
        <p:spPr/>
        <p:txBody>
          <a:bodyPr/>
          <a:lstStyle/>
          <a:p>
            <a:pPr lvl="0"/>
            <a:fld id="{84F24348-A357-4BDD-8205-06D1E89D5387}" type="slidenum">
              <a:rPr lang="en-US" smtClean="0"/>
              <a:t>18</a:t>
            </a:fld>
            <a:endParaRPr lang="en-US"/>
          </a:p>
        </p:txBody>
      </p:sp>
      <p:sp>
        <p:nvSpPr>
          <p:cNvPr id="5" name="Slide Number Placeholder 4"/>
          <p:cNvSpPr>
            <a:spLocks noGrp="1"/>
          </p:cNvSpPr>
          <p:nvPr>
            <p:ph type="sldNum" sz="quarter" idx="8"/>
          </p:nvPr>
        </p:nvSpPr>
        <p:spPr/>
        <p:txBody>
          <a:bodyPr/>
          <a:lstStyle/>
          <a:p>
            <a:pPr lvl="0"/>
            <a:fld id="{8DA3E2CA-3FBA-46E3-8ED8-6E06A53C7026}" type="slidenum">
              <a:rPr lang="en-US" smtClean="0"/>
              <a:t>18</a:t>
            </a:fld>
            <a:endParaRPr lang="en-US"/>
          </a:p>
        </p:txBody>
      </p:sp>
    </p:spTree>
    <p:extLst>
      <p:ext uri="{BB962C8B-B14F-4D97-AF65-F5344CB8AC3E}">
        <p14:creationId xmlns:p14="http://schemas.microsoft.com/office/powerpoint/2010/main" val="3563281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48507">
              <a:defRPr/>
            </a:pPr>
            <a:r>
              <a:rPr lang="en-US" dirty="0"/>
              <a:t>Now that you have learned more about Help Me Grow’s system of support and referral process, hopefully you are ready to refer and are more comfortable with the process. Remember, when you refer a family or child through Help Me Grow, you do not need to know what program for which a family might be eligible. Just refer! Don’t wait and see!  </a:t>
            </a:r>
          </a:p>
          <a:p>
            <a:endParaRPr lang="en-US" dirty="0"/>
          </a:p>
        </p:txBody>
      </p:sp>
      <p:sp>
        <p:nvSpPr>
          <p:cNvPr id="4" name="Slide Number Placeholder 3"/>
          <p:cNvSpPr>
            <a:spLocks noGrp="1"/>
          </p:cNvSpPr>
          <p:nvPr>
            <p:ph type="sldNum" sz="quarter" idx="5"/>
          </p:nvPr>
        </p:nvSpPr>
        <p:spPr/>
        <p:txBody>
          <a:bodyPr/>
          <a:lstStyle/>
          <a:p>
            <a:fld id="{99CAC06A-4905-4B1A-83C1-3B011A8CF04B}" type="slidenum">
              <a:rPr lang="en-US" smtClean="0"/>
              <a:t>19</a:t>
            </a:fld>
            <a:endParaRPr lang="en-US" dirty="0"/>
          </a:p>
        </p:txBody>
      </p:sp>
    </p:spTree>
    <p:extLst>
      <p:ext uri="{BB962C8B-B14F-4D97-AF65-F5344CB8AC3E}">
        <p14:creationId xmlns:p14="http://schemas.microsoft.com/office/powerpoint/2010/main" val="545770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i="1" dirty="0"/>
              <a:t>Introduce yourself, your role with Help Me Grow, and the agency you work for (+how it relates to Help Me Grow).</a:t>
            </a:r>
          </a:p>
        </p:txBody>
      </p:sp>
      <p:sp>
        <p:nvSpPr>
          <p:cNvPr id="4" name="Slide Number Placeholder 3"/>
          <p:cNvSpPr>
            <a:spLocks noGrp="1"/>
          </p:cNvSpPr>
          <p:nvPr>
            <p:ph type="sldNum" sz="quarter" idx="5"/>
          </p:nvPr>
        </p:nvSpPr>
        <p:spPr/>
        <p:txBody>
          <a:bodyPr/>
          <a:lstStyle/>
          <a:p>
            <a:pPr lvl="0"/>
            <a:fld id="{84F24348-A357-4BDD-8205-06D1E89D5387}" type="slidenum">
              <a:rPr lang="en-US" smtClean="0"/>
              <a:t>2</a:t>
            </a:fld>
            <a:endParaRPr lang="en-US"/>
          </a:p>
        </p:txBody>
      </p:sp>
      <p:sp>
        <p:nvSpPr>
          <p:cNvPr id="5" name="Slide Number Placeholder 4"/>
          <p:cNvSpPr>
            <a:spLocks noGrp="1"/>
          </p:cNvSpPr>
          <p:nvPr>
            <p:ph type="sldNum" sz="quarter" idx="8"/>
          </p:nvPr>
        </p:nvSpPr>
        <p:spPr/>
        <p:txBody>
          <a:bodyPr/>
          <a:lstStyle/>
          <a:p>
            <a:pPr lvl="0"/>
            <a:fld id="{8DA3E2CA-3FBA-46E3-8ED8-6E06A53C7026}" type="slidenum">
              <a:rPr lang="en-US" smtClean="0"/>
              <a:t>2</a:t>
            </a:fld>
            <a:endParaRPr lang="en-US"/>
          </a:p>
        </p:txBody>
      </p:sp>
    </p:spTree>
    <p:extLst>
      <p:ext uri="{BB962C8B-B14F-4D97-AF65-F5344CB8AC3E}">
        <p14:creationId xmlns:p14="http://schemas.microsoft.com/office/powerpoint/2010/main" val="2200758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84F24348-A357-4BDD-8205-06D1E89D5387}" type="slidenum">
              <a:rPr lang="en-US" smtClean="0"/>
              <a:t>20</a:t>
            </a:fld>
            <a:endParaRPr lang="en-US"/>
          </a:p>
        </p:txBody>
      </p:sp>
      <p:sp>
        <p:nvSpPr>
          <p:cNvPr id="5" name="Slide Number Placeholder 4"/>
          <p:cNvSpPr>
            <a:spLocks noGrp="1"/>
          </p:cNvSpPr>
          <p:nvPr>
            <p:ph type="sldNum" sz="quarter" idx="8"/>
          </p:nvPr>
        </p:nvSpPr>
        <p:spPr/>
        <p:txBody>
          <a:bodyPr/>
          <a:lstStyle/>
          <a:p>
            <a:pPr lvl="0"/>
            <a:fld id="{8DA3E2CA-3FBA-46E3-8ED8-6E06A53C7026}" type="slidenum">
              <a:rPr lang="en-US" smtClean="0"/>
              <a:t>20</a:t>
            </a:fld>
            <a:endParaRPr lang="en-US"/>
          </a:p>
        </p:txBody>
      </p:sp>
    </p:spTree>
    <p:extLst>
      <p:ext uri="{BB962C8B-B14F-4D97-AF65-F5344CB8AC3E}">
        <p14:creationId xmlns:p14="http://schemas.microsoft.com/office/powerpoint/2010/main" val="159650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48507">
              <a:defRPr/>
            </a:pPr>
            <a:r>
              <a:rPr lang="en-US" dirty="0">
                <a:effectLst/>
              </a:rPr>
              <a:t>Help Me Grow understands that a child’s early experiences influence brain development and create the foundation for success. Help Me Grow promotes positive outcomes for pregnant individuals, supports child development, and empowers families.  </a:t>
            </a:r>
            <a:endParaRPr lang="en-US" dirty="0"/>
          </a:p>
          <a:p>
            <a:endParaRPr lang="en-US" dirty="0"/>
          </a:p>
        </p:txBody>
      </p:sp>
      <p:sp>
        <p:nvSpPr>
          <p:cNvPr id="4" name="Slide Number Placeholder 3"/>
          <p:cNvSpPr>
            <a:spLocks noGrp="1"/>
          </p:cNvSpPr>
          <p:nvPr>
            <p:ph type="sldNum" sz="quarter" idx="5"/>
          </p:nvPr>
        </p:nvSpPr>
        <p:spPr/>
        <p:txBody>
          <a:bodyPr/>
          <a:lstStyle/>
          <a:p>
            <a:pPr lvl="0"/>
            <a:fld id="{84F24348-A357-4BDD-8205-06D1E89D5387}" type="slidenum">
              <a:rPr lang="en-US" smtClean="0"/>
              <a:t>3</a:t>
            </a:fld>
            <a:endParaRPr lang="en-US"/>
          </a:p>
        </p:txBody>
      </p:sp>
      <p:sp>
        <p:nvSpPr>
          <p:cNvPr id="5" name="Slide Number Placeholder 4"/>
          <p:cNvSpPr>
            <a:spLocks noGrp="1"/>
          </p:cNvSpPr>
          <p:nvPr>
            <p:ph type="sldNum" sz="quarter" idx="8"/>
          </p:nvPr>
        </p:nvSpPr>
        <p:spPr/>
        <p:txBody>
          <a:bodyPr/>
          <a:lstStyle/>
          <a:p>
            <a:pPr lvl="0"/>
            <a:fld id="{8DA3E2CA-3FBA-46E3-8ED8-6E06A53C7026}" type="slidenum">
              <a:rPr lang="en-US" smtClean="0"/>
              <a:t>3</a:t>
            </a:fld>
            <a:endParaRPr lang="en-US"/>
          </a:p>
        </p:txBody>
      </p:sp>
    </p:spTree>
    <p:extLst>
      <p:ext uri="{BB962C8B-B14F-4D97-AF65-F5344CB8AC3E}">
        <p14:creationId xmlns:p14="http://schemas.microsoft.com/office/powerpoint/2010/main" val="425916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0" indent="0" algn="l" defTabSz="948507" rtl="0" eaLnBrk="1" fontAlgn="base" latinLnBrk="0" hangingPunct="1">
              <a:lnSpc>
                <a:spcPct val="100000"/>
              </a:lnSpc>
              <a:spcBef>
                <a:spcPts val="0"/>
              </a:spcBef>
              <a:spcAft>
                <a:spcPts val="0"/>
              </a:spcAft>
              <a:buClrTx/>
              <a:buSzTx/>
              <a:buFontTx/>
              <a:buNone/>
              <a:tabLst/>
              <a:defRPr/>
            </a:pPr>
            <a:r>
              <a:rPr lang="en-US" dirty="0"/>
              <a:t>Help Me Grow offers developmental screenings, community resources, newborn home visiting, ongoing home visiting, and early intervention services to support healthy births and give all children the best possible start in life. With Central Intake and Referral, a single point of entry makes every door the right door to services for families with young children. </a:t>
            </a:r>
          </a:p>
        </p:txBody>
      </p:sp>
      <p:sp>
        <p:nvSpPr>
          <p:cNvPr id="4" name="Slide Number Placeholder 3"/>
          <p:cNvSpPr>
            <a:spLocks noGrp="1"/>
          </p:cNvSpPr>
          <p:nvPr>
            <p:ph type="sldNum" sz="quarter" idx="5"/>
          </p:nvPr>
        </p:nvSpPr>
        <p:spPr/>
        <p:txBody>
          <a:bodyPr/>
          <a:lstStyle/>
          <a:p>
            <a:pPr lvl="0"/>
            <a:fld id="{84F24348-A357-4BDD-8205-06D1E89D5387}" type="slidenum">
              <a:rPr lang="en-US" smtClean="0"/>
              <a:t>4</a:t>
            </a:fld>
            <a:endParaRPr lang="en-US"/>
          </a:p>
        </p:txBody>
      </p:sp>
      <p:sp>
        <p:nvSpPr>
          <p:cNvPr id="5" name="Slide Number Placeholder 4"/>
          <p:cNvSpPr>
            <a:spLocks noGrp="1"/>
          </p:cNvSpPr>
          <p:nvPr>
            <p:ph type="sldNum" sz="quarter" idx="8"/>
          </p:nvPr>
        </p:nvSpPr>
        <p:spPr/>
        <p:txBody>
          <a:bodyPr/>
          <a:lstStyle/>
          <a:p>
            <a:pPr lvl="0"/>
            <a:fld id="{8DA3E2CA-3FBA-46E3-8ED8-6E06A53C7026}" type="slidenum">
              <a:rPr lang="en-US" smtClean="0"/>
              <a:t>4</a:t>
            </a:fld>
            <a:endParaRPr lang="en-US"/>
          </a:p>
        </p:txBody>
      </p:sp>
    </p:spTree>
    <p:extLst>
      <p:ext uri="{BB962C8B-B14F-4D97-AF65-F5344CB8AC3E}">
        <p14:creationId xmlns:p14="http://schemas.microsoft.com/office/powerpoint/2010/main" val="9784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Help Me Grow Central Intake and Referral</a:t>
            </a:r>
            <a:r>
              <a:rPr lang="en-US" dirty="0">
                <a:latin typeface="Calibri" panose="020F0502020204030204" pitchFamily="34" charset="0"/>
                <a:ea typeface="Calibri" panose="020F0502020204030204" pitchFamily="34" charset="0"/>
                <a:cs typeface="Times New Roman" panose="02020603050405020304" pitchFamily="18" charset="0"/>
              </a:rPr>
              <a:t>, or CIR, is a statewide system that reaches out to families, referral sources, and providers to increase quality referrals and connect families to the services and supports they need to thrive.</a:t>
            </a:r>
          </a:p>
          <a:p>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rPr>
              <a:t>CIR is provided by Bright Beginnings and its statewide regional partners who </a:t>
            </a:r>
            <a:r>
              <a:rPr lang="en-US" dirty="0"/>
              <a:t>develop and maintain relationships with providers, potential referral sources and other community stakeholders so that together we can support families prenatally through five years of life.</a:t>
            </a:r>
            <a:r>
              <a:rPr lang="en-US" dirty="0">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Here is a visual of our CIR model.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a:t>
            </a:r>
            <a:r>
              <a:rPr lang="en-US" baseline="0" dirty="0"/>
              <a:t> the left, w</a:t>
            </a:r>
            <a:r>
              <a:rPr lang="en-US" dirty="0"/>
              <a:t>e have examples of our referral sources.</a:t>
            </a:r>
            <a:r>
              <a:rPr lang="en-US" baseline="0" dirty="0"/>
              <a:t> </a:t>
            </a:r>
            <a:r>
              <a:rPr lang="en-US" sz="1200" kern="1200" dirty="0">
                <a:solidFill>
                  <a:schemeClr val="tx1"/>
                </a:solidFill>
                <a:effectLst/>
                <a:latin typeface="+mn-lt"/>
                <a:ea typeface="+mn-ea"/>
                <a:cs typeface="+mn-cs"/>
              </a:rPr>
              <a:t>Families and other referral sources across the state can contact a statewide phone number, fax number, web referral form, or email address to access services. They can also choose</a:t>
            </a:r>
            <a:r>
              <a:rPr lang="en-US" sz="1200" kern="1200" baseline="0" dirty="0">
                <a:solidFill>
                  <a:schemeClr val="tx1"/>
                </a:solidFill>
                <a:effectLst/>
                <a:latin typeface="+mn-lt"/>
                <a:ea typeface="+mn-ea"/>
                <a:cs typeface="+mn-cs"/>
              </a:rPr>
              <a:t> to</a:t>
            </a:r>
            <a:r>
              <a:rPr lang="en-US" dirty="0"/>
              <a:t> call a local number to get connected to a specific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Regardless of how a family enters the program, they will get connected to the options that best meet their needs and that are available in their community.  This includes Early Intervention, Home Visiting and/or</a:t>
            </a:r>
            <a:r>
              <a:rPr lang="en-US" baseline="0" dirty="0"/>
              <a:t> o</a:t>
            </a:r>
            <a:r>
              <a:rPr lang="en-US" dirty="0"/>
              <a:t>ther home-based</a:t>
            </a:r>
            <a:r>
              <a:rPr lang="en-US" baseline="0" dirty="0"/>
              <a:t> programs such as Early Head Start and Healthy Start, </a:t>
            </a:r>
            <a:r>
              <a:rPr lang="en-US" dirty="0"/>
              <a:t>developmental screenings, </a:t>
            </a:r>
            <a:r>
              <a:rPr lang="en-US" baseline="0" dirty="0"/>
              <a:t>and/or other c</a:t>
            </a:r>
            <a:r>
              <a:rPr lang="en-US" dirty="0"/>
              <a:t>ommunity supports</a:t>
            </a:r>
            <a:r>
              <a:rPr lang="en-US" baseline="0" dirty="0"/>
              <a:t> such as 211, WIC, Pathways Community HUB, and more. </a:t>
            </a:r>
          </a:p>
          <a:p>
            <a:endParaRPr lang="en-US" baseline="0" dirty="0"/>
          </a:p>
        </p:txBody>
      </p:sp>
      <p:sp>
        <p:nvSpPr>
          <p:cNvPr id="4" name="Slide Number Placeholder 3"/>
          <p:cNvSpPr>
            <a:spLocks noGrp="1"/>
          </p:cNvSpPr>
          <p:nvPr>
            <p:ph type="sldNum" sz="quarter" idx="5"/>
          </p:nvPr>
        </p:nvSpPr>
        <p:spPr/>
        <p:txBody>
          <a:bodyPr/>
          <a:lstStyle/>
          <a:p>
            <a:fld id="{A4C8E5D6-E240-4AB4-B03F-F45C58F87E64}" type="slidenum">
              <a:rPr lang="en-US" smtClean="0"/>
              <a:t>5</a:t>
            </a:fld>
            <a:endParaRPr lang="en-US" dirty="0"/>
          </a:p>
        </p:txBody>
      </p:sp>
    </p:spTree>
    <p:extLst>
      <p:ext uri="{BB962C8B-B14F-4D97-AF65-F5344CB8AC3E}">
        <p14:creationId xmlns:p14="http://schemas.microsoft.com/office/powerpoint/2010/main" val="2978566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48507">
              <a:defRPr/>
            </a:pPr>
            <a:r>
              <a:rPr lang="en-US" dirty="0"/>
              <a:t>Now let’s talk about Early Intervention, which is also part of the Help Me Grow system of supports. </a:t>
            </a:r>
          </a:p>
        </p:txBody>
      </p:sp>
      <p:sp>
        <p:nvSpPr>
          <p:cNvPr id="4" name="Slide Number Placeholder 3"/>
          <p:cNvSpPr>
            <a:spLocks noGrp="1"/>
          </p:cNvSpPr>
          <p:nvPr>
            <p:ph type="sldNum" sz="quarter" idx="5"/>
          </p:nvPr>
        </p:nvSpPr>
        <p:spPr/>
        <p:txBody>
          <a:bodyPr/>
          <a:lstStyle/>
          <a:p>
            <a:pPr lvl="0"/>
            <a:fld id="{84F24348-A357-4BDD-8205-06D1E89D5387}" type="slidenum">
              <a:rPr lang="en-US" smtClean="0"/>
              <a:t>6</a:t>
            </a:fld>
            <a:endParaRPr lang="en-US"/>
          </a:p>
        </p:txBody>
      </p:sp>
      <p:sp>
        <p:nvSpPr>
          <p:cNvPr id="5" name="Slide Number Placeholder 4"/>
          <p:cNvSpPr>
            <a:spLocks noGrp="1"/>
          </p:cNvSpPr>
          <p:nvPr>
            <p:ph type="sldNum" sz="quarter" idx="8"/>
          </p:nvPr>
        </p:nvSpPr>
        <p:spPr/>
        <p:txBody>
          <a:bodyPr/>
          <a:lstStyle/>
          <a:p>
            <a:pPr lvl="0"/>
            <a:fld id="{8DA3E2CA-3FBA-46E3-8ED8-6E06A53C7026}" type="slidenum">
              <a:rPr lang="en-US" smtClean="0"/>
              <a:t>6</a:t>
            </a:fld>
            <a:endParaRPr lang="en-US"/>
          </a:p>
        </p:txBody>
      </p:sp>
    </p:spTree>
    <p:extLst>
      <p:ext uri="{BB962C8B-B14F-4D97-AF65-F5344CB8AC3E}">
        <p14:creationId xmlns:p14="http://schemas.microsoft.com/office/powerpoint/2010/main" val="425123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rtl="0" fontAlgn="base"/>
            <a:r>
              <a:rPr lang="en-US" dirty="0"/>
              <a:t>Early Intervention, or EI, provides coordinated supports families of children birth to age 3 who have developmental delays or disabilities, so they have the best possible start in life.  </a:t>
            </a:r>
          </a:p>
          <a:p>
            <a:pPr algn="l" rtl="0" fontAlgn="base"/>
            <a:r>
              <a:rPr lang="en-US" dirty="0"/>
              <a:t>  </a:t>
            </a:r>
          </a:p>
          <a:p>
            <a:pPr algn="l" rtl="0" fontAlgn="base"/>
            <a:r>
              <a:rPr lang="en-US" dirty="0"/>
              <a:t>In Ohio, the EI fulfills the federal Individuals with Disabilities Education Act, or IDEA, Part C, program requirements for infants and toddlers with disabilities.   </a:t>
            </a:r>
          </a:p>
          <a:p>
            <a:pPr algn="l" rtl="0" fontAlgn="base"/>
            <a:r>
              <a:rPr lang="en-US" dirty="0"/>
              <a:t>  </a:t>
            </a:r>
          </a:p>
          <a:p>
            <a:pPr>
              <a:lnSpc>
                <a:spcPct val="100000"/>
              </a:lnSpc>
            </a:pPr>
            <a:r>
              <a:rPr lang="en-US" dirty="0"/>
              <a:t>EI is a partnership with families to support a child who has developmental delays or disabilities. EI professionals support families to identify a child’s strengths and needs and address concerns as early as possible.</a:t>
            </a:r>
          </a:p>
          <a:p>
            <a:pPr defTabSz="1002667">
              <a:defRPr/>
            </a:pPr>
            <a:endParaRPr lang="en-US" dirty="0"/>
          </a:p>
        </p:txBody>
      </p:sp>
      <p:sp>
        <p:nvSpPr>
          <p:cNvPr id="4" name="Slide Number Placeholder 3"/>
          <p:cNvSpPr>
            <a:spLocks noGrp="1"/>
          </p:cNvSpPr>
          <p:nvPr>
            <p:ph type="sldNum" sz="quarter" idx="5"/>
          </p:nvPr>
        </p:nvSpPr>
        <p:spPr/>
        <p:txBody>
          <a:bodyPr/>
          <a:lstStyle/>
          <a:p>
            <a:pPr defTabSz="474254">
              <a:defRPr/>
            </a:pPr>
            <a:fld id="{F28155A9-4E5A-4E9F-83E9-D833EBB063BD}" type="slidenum">
              <a:rPr lang="en-US" sz="1300">
                <a:solidFill>
                  <a:prstClr val="black"/>
                </a:solidFill>
              </a:rPr>
              <a:pPr defTabSz="474254">
                <a:defRPr/>
              </a:pPr>
              <a:t>7</a:t>
            </a:fld>
            <a:endParaRPr lang="en-US" sz="1300">
              <a:solidFill>
                <a:prstClr val="black"/>
              </a:solidFill>
            </a:endParaRPr>
          </a:p>
        </p:txBody>
      </p:sp>
    </p:spTree>
    <p:extLst>
      <p:ext uri="{BB962C8B-B14F-4D97-AF65-F5344CB8AC3E}">
        <p14:creationId xmlns:p14="http://schemas.microsoft.com/office/powerpoint/2010/main" val="34326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rtl="0" fontAlgn="base"/>
            <a:r>
              <a:rPr lang="en-US" dirty="0"/>
              <a:t>Families whose children have a medical diagnosis affecting their development or a developmental delay, as well as families who suspect their child might have a delay, should be referred to EI.   </a:t>
            </a:r>
          </a:p>
          <a:p>
            <a:pPr algn="l" rtl="0" fontAlgn="base"/>
            <a:r>
              <a:rPr lang="en-US" dirty="0"/>
              <a:t>  </a:t>
            </a:r>
          </a:p>
          <a:p>
            <a:pPr>
              <a:buClr>
                <a:srgbClr val="C12637"/>
              </a:buClr>
            </a:pPr>
            <a:r>
              <a:rPr lang="en-US" dirty="0"/>
              <a:t>Many diagnoses automatically qualify a family for EI services. Some example conditions include extreme prematurity, very low birth weight, NICU stay greater than 30 days, hearing loss, Neonatal Abstinence Syndrome/Neonatal Opioid Withdrawal Syndrome, or Elevated Blood Lead Levels.</a:t>
            </a:r>
          </a:p>
          <a:p>
            <a:pPr>
              <a:buClr>
                <a:srgbClr val="C12637"/>
              </a:buClr>
            </a:pPr>
            <a:r>
              <a:rPr lang="en-US" dirty="0"/>
              <a:t>  </a:t>
            </a:r>
          </a:p>
          <a:p>
            <a:pPr algn="l" rtl="0" fontAlgn="base"/>
            <a:r>
              <a:rPr lang="en-US" dirty="0"/>
              <a:t>With documentation from a health care professional, there are other diagnoses that can also make a child eligible for EI; however, a child does not have to have a diagnosis to be eligible for EI. If there is a concern that a child may have a delay or disability, it’s important to refer them for EI as soon as possible. Screening and eligibility determination are always free.  </a:t>
            </a:r>
          </a:p>
          <a:p>
            <a:pPr algn="l" rtl="0" fontAlgn="base"/>
            <a:r>
              <a:rPr lang="en-US" dirty="0"/>
              <a:t>  </a:t>
            </a:r>
          </a:p>
          <a:p>
            <a:pPr algn="l" rtl="0" fontAlgn="base"/>
            <a:r>
              <a:rPr lang="en-US" dirty="0"/>
              <a:t>Once a referral is made, professionals with expertise in early development will conduct an evaluation and/or assessments to determine if a child and family are eligible for services.  If so, they will support the family in addressing the child’s specific developmental, physical, social, and emotional needs.   </a:t>
            </a:r>
          </a:p>
          <a:p>
            <a:endParaRPr lang="en-US" dirty="0"/>
          </a:p>
        </p:txBody>
      </p:sp>
      <p:sp>
        <p:nvSpPr>
          <p:cNvPr id="4" name="Slide Number Placeholder 3"/>
          <p:cNvSpPr>
            <a:spLocks noGrp="1"/>
          </p:cNvSpPr>
          <p:nvPr>
            <p:ph type="sldNum" sz="quarter" idx="5"/>
          </p:nvPr>
        </p:nvSpPr>
        <p:spPr/>
        <p:txBody>
          <a:bodyPr/>
          <a:lstStyle/>
          <a:p>
            <a:pPr defTabSz="474254">
              <a:defRPr/>
            </a:pPr>
            <a:fld id="{F28155A9-4E5A-4E9F-83E9-D833EBB063BD}" type="slidenum">
              <a:rPr lang="en-US" sz="1300">
                <a:solidFill>
                  <a:prstClr val="black"/>
                </a:solidFill>
              </a:rPr>
              <a:pPr defTabSz="474254">
                <a:defRPr/>
              </a:pPr>
              <a:t>8</a:t>
            </a:fld>
            <a:endParaRPr lang="en-US" sz="1300">
              <a:solidFill>
                <a:prstClr val="black"/>
              </a:solidFill>
            </a:endParaRPr>
          </a:p>
        </p:txBody>
      </p:sp>
    </p:spTree>
    <p:extLst>
      <p:ext uri="{BB962C8B-B14F-4D97-AF65-F5344CB8AC3E}">
        <p14:creationId xmlns:p14="http://schemas.microsoft.com/office/powerpoint/2010/main" val="3510738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EI can have a powerful impact on a family’s life. This quote comes from a family about their experience. “The entire program worked wonderfully for our family. The therapists are amazing. They were so attentive and aware of both of my sons’ needs. The exercises and practices we learned through Early Intervention have dramatically changed the quality of my children’s lives, and I am so grateful.”  </a:t>
            </a:r>
          </a:p>
        </p:txBody>
      </p:sp>
      <p:sp>
        <p:nvSpPr>
          <p:cNvPr id="4" name="Slide Number Placeholder 3"/>
          <p:cNvSpPr>
            <a:spLocks noGrp="1"/>
          </p:cNvSpPr>
          <p:nvPr>
            <p:ph type="sldNum" sz="quarter" idx="5"/>
          </p:nvPr>
        </p:nvSpPr>
        <p:spPr/>
        <p:txBody>
          <a:bodyPr/>
          <a:lstStyle/>
          <a:p>
            <a:pPr defTabSz="474254">
              <a:defRPr/>
            </a:pPr>
            <a:fld id="{F28155A9-4E5A-4E9F-83E9-D833EBB063BD}" type="slidenum">
              <a:rPr lang="en-US" sz="1300">
                <a:solidFill>
                  <a:prstClr val="black"/>
                </a:solidFill>
              </a:rPr>
              <a:pPr defTabSz="474254">
                <a:defRPr/>
              </a:pPr>
              <a:t>9</a:t>
            </a:fld>
            <a:endParaRPr lang="en-US" sz="1300">
              <a:solidFill>
                <a:prstClr val="black"/>
              </a:solidFill>
            </a:endParaRPr>
          </a:p>
        </p:txBody>
      </p:sp>
    </p:spTree>
    <p:extLst>
      <p:ext uri="{BB962C8B-B14F-4D97-AF65-F5344CB8AC3E}">
        <p14:creationId xmlns:p14="http://schemas.microsoft.com/office/powerpoint/2010/main" val="41675608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er Title">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19">
            <a:extLst>
              <a:ext uri="{FF2B5EF4-FFF2-40B4-BE49-F238E27FC236}">
                <a16:creationId xmlns:a16="http://schemas.microsoft.com/office/drawing/2014/main" id="{4B77CFD3-A7B0-356D-DA48-23C92CC59DC3}"/>
              </a:ext>
            </a:extLst>
          </p:cNvPr>
          <p:cNvSpPr txBox="1">
            <a:spLocks noGrp="1"/>
          </p:cNvSpPr>
          <p:nvPr>
            <p:ph type="body" idx="4294967295"/>
          </p:nvPr>
        </p:nvSpPr>
        <p:spPr>
          <a:xfrm>
            <a:off x="376239" y="2556086"/>
            <a:ext cx="5240307" cy="479090"/>
          </a:xfrm>
        </p:spPr>
        <p:txBody>
          <a:bodyPr>
            <a:noAutofit/>
          </a:bodyPr>
          <a:lstStyle>
            <a:lvl1pPr marL="0" indent="0">
              <a:buNone/>
              <a:defRPr sz="2800" b="1" cap="all">
                <a:solidFill>
                  <a:srgbClr val="002060"/>
                </a:solidFill>
                <a:latin typeface="+mn-lt"/>
              </a:defRPr>
            </a:lvl1pPr>
          </a:lstStyle>
          <a:p>
            <a:pPr lvl="0"/>
            <a:r>
              <a:rPr lang="en-US"/>
              <a:t>First Name</a:t>
            </a:r>
          </a:p>
        </p:txBody>
      </p:sp>
      <p:sp>
        <p:nvSpPr>
          <p:cNvPr id="3" name="Text Placeholder 19">
            <a:extLst>
              <a:ext uri="{FF2B5EF4-FFF2-40B4-BE49-F238E27FC236}">
                <a16:creationId xmlns:a16="http://schemas.microsoft.com/office/drawing/2014/main" id="{E81264E0-3004-76A5-07C1-EE25DAD1F8F0}"/>
              </a:ext>
            </a:extLst>
          </p:cNvPr>
          <p:cNvSpPr txBox="1">
            <a:spLocks noGrp="1"/>
          </p:cNvSpPr>
          <p:nvPr>
            <p:ph type="body" idx="4294967295"/>
          </p:nvPr>
        </p:nvSpPr>
        <p:spPr>
          <a:xfrm>
            <a:off x="376239" y="3027688"/>
            <a:ext cx="5240307" cy="479090"/>
          </a:xfrm>
        </p:spPr>
        <p:txBody>
          <a:bodyPr>
            <a:noAutofit/>
          </a:bodyPr>
          <a:lstStyle>
            <a:lvl1pPr marL="0" indent="0">
              <a:buNone/>
              <a:defRPr sz="2800" b="1" cap="all">
                <a:solidFill>
                  <a:srgbClr val="002060"/>
                </a:solidFill>
                <a:latin typeface="+mn-lt"/>
              </a:defRPr>
            </a:lvl1pPr>
          </a:lstStyle>
          <a:p>
            <a:pPr lvl="0"/>
            <a:r>
              <a:rPr lang="en-US"/>
              <a:t>Last Name</a:t>
            </a:r>
          </a:p>
        </p:txBody>
      </p:sp>
      <p:sp>
        <p:nvSpPr>
          <p:cNvPr id="4" name="Picture Placeholder 4">
            <a:extLst>
              <a:ext uri="{FF2B5EF4-FFF2-40B4-BE49-F238E27FC236}">
                <a16:creationId xmlns:a16="http://schemas.microsoft.com/office/drawing/2014/main" id="{D475D098-BE16-8262-4A55-6996C70B6712}"/>
              </a:ext>
            </a:extLst>
          </p:cNvPr>
          <p:cNvSpPr txBox="1">
            <a:spLocks noGrp="1"/>
          </p:cNvSpPr>
          <p:nvPr>
            <p:ph type="pic" idx="4294967295"/>
          </p:nvPr>
        </p:nvSpPr>
        <p:spPr>
          <a:xfrm>
            <a:off x="5825486" y="1114425"/>
            <a:ext cx="5985516" cy="4701753"/>
          </a:xfrm>
        </p:spPr>
        <p:txBody>
          <a:bodyPr/>
          <a:lstStyle>
            <a:lvl1pPr>
              <a:defRPr sz="2000">
                <a:solidFill>
                  <a:srgbClr val="A6A6A6"/>
                </a:solidFill>
                <a:latin typeface="+mn-lt"/>
              </a:defRPr>
            </a:lvl1pPr>
          </a:lstStyle>
          <a:p>
            <a:pPr lvl="0"/>
            <a:r>
              <a:rPr lang="en-US"/>
              <a:t>Click icon to add picture</a:t>
            </a:r>
          </a:p>
        </p:txBody>
      </p:sp>
      <p:sp>
        <p:nvSpPr>
          <p:cNvPr id="5" name="Title 22">
            <a:extLst>
              <a:ext uri="{FF2B5EF4-FFF2-40B4-BE49-F238E27FC236}">
                <a16:creationId xmlns:a16="http://schemas.microsoft.com/office/drawing/2014/main" id="{0A968B13-A5D1-49E9-707E-8BF5445DEF94}"/>
              </a:ext>
            </a:extLst>
          </p:cNvPr>
          <p:cNvSpPr txBox="1">
            <a:spLocks noGrp="1"/>
          </p:cNvSpPr>
          <p:nvPr>
            <p:ph type="title"/>
          </p:nvPr>
        </p:nvSpPr>
        <p:spPr>
          <a:xfrm>
            <a:off x="386809" y="503029"/>
            <a:ext cx="10515600" cy="569908"/>
          </a:xfrm>
        </p:spPr>
        <p:txBody>
          <a:bodyPr/>
          <a:lstStyle>
            <a:lvl1pPr>
              <a:defRPr>
                <a:latin typeface="+mn-lt"/>
              </a:defRPr>
            </a:lvl1pPr>
          </a:lstStyle>
          <a:p>
            <a:pPr lvl="0"/>
            <a:r>
              <a:rPr lang="en-US" dirty="0"/>
              <a:t>Click to edit presentation title</a:t>
            </a:r>
          </a:p>
        </p:txBody>
      </p:sp>
    </p:spTree>
    <p:extLst>
      <p:ext uri="{BB962C8B-B14F-4D97-AF65-F5344CB8AC3E}">
        <p14:creationId xmlns:p14="http://schemas.microsoft.com/office/powerpoint/2010/main" val="266560529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08D0AA-1AE4-414E-91E5-44621C13ADE6}"/>
              </a:ext>
            </a:extLst>
          </p:cNvPr>
          <p:cNvSpPr/>
          <p:nvPr userDrawn="1"/>
        </p:nvSpPr>
        <p:spPr>
          <a:xfrm>
            <a:off x="2178697" y="1580033"/>
            <a:ext cx="7834605" cy="3697933"/>
          </a:xfrm>
          <a:prstGeom prst="rect">
            <a:avLst/>
          </a:prstGeom>
          <a:solidFill>
            <a:srgbClr val="5EC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E6E043-71E6-4EC5-9E4E-E832D8397F14}"/>
              </a:ext>
            </a:extLst>
          </p:cNvPr>
          <p:cNvSpPr/>
          <p:nvPr userDrawn="1"/>
        </p:nvSpPr>
        <p:spPr>
          <a:xfrm>
            <a:off x="1841809" y="2060560"/>
            <a:ext cx="8508380" cy="69727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48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Narrow Content">
    <p:bg>
      <p:bgPr>
        <a:solidFill>
          <a:srgbClr val="CB8BDB"/>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C33E624-2467-4206-84E7-7DB1C787CD87}"/>
              </a:ext>
            </a:extLst>
          </p:cNvPr>
          <p:cNvSpPr>
            <a:spLocks noGrp="1"/>
          </p:cNvSpPr>
          <p:nvPr>
            <p:ph type="pic" sz="quarter" idx="12" hasCustomPrompt="1"/>
          </p:nvPr>
        </p:nvSpPr>
        <p:spPr>
          <a:xfrm>
            <a:off x="-806845" y="0"/>
            <a:ext cx="6921500" cy="6858000"/>
          </a:xfrm>
          <a:prstGeom prst="hexagon">
            <a:avLst>
              <a:gd name="adj" fmla="val 7593"/>
              <a:gd name="vf" fmla="val 115470"/>
            </a:avLst>
          </a:prstGeom>
          <a:solidFill>
            <a:schemeClr val="bg1">
              <a:lumMod val="95000"/>
            </a:schemeClr>
          </a:solidFill>
        </p:spPr>
        <p:txBody>
          <a:bodyPr tIns="1512000"/>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5CD39408-C49A-4750-A547-E1EAD06F807D}"/>
              </a:ext>
            </a:extLst>
          </p:cNvPr>
          <p:cNvSpPr>
            <a:spLocks noGrp="1"/>
          </p:cNvSpPr>
          <p:nvPr>
            <p:ph type="title"/>
          </p:nvPr>
        </p:nvSpPr>
        <p:spPr>
          <a:xfrm>
            <a:off x="1079999" y="3033000"/>
            <a:ext cx="6235201" cy="792000"/>
          </a:xfrm>
          <a:solidFill>
            <a:srgbClr val="FFDA02"/>
          </a:solid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264671D-DEA0-4C96-A2C8-AF8E77F354FD}"/>
              </a:ext>
            </a:extLst>
          </p:cNvPr>
          <p:cNvSpPr>
            <a:spLocks noGrp="1"/>
          </p:cNvSpPr>
          <p:nvPr>
            <p:ph idx="1"/>
          </p:nvPr>
        </p:nvSpPr>
        <p:spPr>
          <a:xfrm>
            <a:off x="7487346" y="924301"/>
            <a:ext cx="3442907" cy="5009400"/>
          </a:xfrm>
        </p:spPr>
        <p:txBody>
          <a:bodyPr anchor="ct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FF0D2BD-AC28-47D6-8C93-74585CCB5BB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707840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2/21/2025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4191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GOV">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15413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losing Slide HEART">
    <p:bg>
      <p:bgPr>
        <a:blipFill>
          <a:blip r:embed="rId2"/>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AFB13964-1E5D-F014-A7E1-6ABEC57F403D}"/>
              </a:ext>
            </a:extLst>
          </p:cNvPr>
          <p:cNvSpPr txBox="1"/>
          <p:nvPr/>
        </p:nvSpPr>
        <p:spPr>
          <a:xfrm>
            <a:off x="3879488" y="6104324"/>
            <a:ext cx="443302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2060"/>
                </a:solidFill>
                <a:uFillTx/>
                <a:latin typeface="Source Sans Pro"/>
                <a:ea typeface="Open Sans" pitchFamily="34"/>
                <a:cs typeface="Open Sans" pitchFamily="34"/>
              </a:rPr>
              <a:t>OHIO.ORG</a:t>
            </a:r>
          </a:p>
        </p:txBody>
      </p:sp>
    </p:spTree>
    <p:extLst>
      <p:ext uri="{BB962C8B-B14F-4D97-AF65-F5344CB8AC3E}">
        <p14:creationId xmlns:p14="http://schemas.microsoft.com/office/powerpoint/2010/main" val="240259679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ighlight Text">
    <p:bg>
      <p:bgPr>
        <a:blipFill>
          <a:blip r:embed="rId2"/>
          <a:stretch>
            <a:fillRect/>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F65E90A-97AB-C2EB-14ED-6CF1BA7CD0E4}"/>
              </a:ext>
            </a:extLst>
          </p:cNvPr>
          <p:cNvSpPr txBox="1">
            <a:spLocks noGrp="1"/>
          </p:cNvSpPr>
          <p:nvPr>
            <p:ph type="body" idx="4294967295"/>
          </p:nvPr>
        </p:nvSpPr>
        <p:spPr>
          <a:xfrm>
            <a:off x="386809" y="1189242"/>
            <a:ext cx="5219166" cy="830266"/>
          </a:xfrm>
        </p:spPr>
        <p:txBody>
          <a:bodyPr/>
          <a:lstStyle>
            <a:lvl1pPr>
              <a:buSzPct val="100000"/>
              <a:defRPr>
                <a:latin typeface="+mn-lt"/>
              </a:defRPr>
            </a:lvl1pPr>
          </a:lstStyle>
          <a:p>
            <a:endParaRPr lang="en-US" dirty="0"/>
          </a:p>
        </p:txBody>
      </p:sp>
      <p:sp>
        <p:nvSpPr>
          <p:cNvPr id="6" name="Title 7">
            <a:extLst>
              <a:ext uri="{FF2B5EF4-FFF2-40B4-BE49-F238E27FC236}">
                <a16:creationId xmlns:a16="http://schemas.microsoft.com/office/drawing/2014/main" id="{52C41DE0-BE19-CAC9-E27B-4510D8AF5446}"/>
              </a:ext>
            </a:extLst>
          </p:cNvPr>
          <p:cNvSpPr txBox="1">
            <a:spLocks noGrp="1"/>
          </p:cNvSpPr>
          <p:nvPr>
            <p:ph type="title"/>
          </p:nvPr>
        </p:nvSpPr>
        <p:spPr>
          <a:xfrm>
            <a:off x="386809" y="503029"/>
            <a:ext cx="10515600" cy="569908"/>
          </a:xfrm>
        </p:spPr>
        <p:txBody>
          <a:bodyPr>
            <a:noAutofit/>
          </a:bodyPr>
          <a:lstStyle>
            <a:lvl1pPr>
              <a:defRPr sz="3600">
                <a:latin typeface="+mn-lt"/>
              </a:defRPr>
            </a:lvl1pPr>
          </a:lstStyle>
          <a:p>
            <a:endParaRPr lang="en-US" dirty="0"/>
          </a:p>
        </p:txBody>
      </p:sp>
    </p:spTree>
    <p:extLst>
      <p:ext uri="{BB962C8B-B14F-4D97-AF65-F5344CB8AC3E}">
        <p14:creationId xmlns:p14="http://schemas.microsoft.com/office/powerpoint/2010/main" val="1223514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a:blip r:embed="rId2"/>
          <a:stretch>
            <a:fillRect/>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F65E90A-97AB-C2EB-14ED-6CF1BA7CD0E4}"/>
              </a:ext>
            </a:extLst>
          </p:cNvPr>
          <p:cNvSpPr txBox="1">
            <a:spLocks noGrp="1"/>
          </p:cNvSpPr>
          <p:nvPr>
            <p:ph type="body" idx="4294967295"/>
          </p:nvPr>
        </p:nvSpPr>
        <p:spPr>
          <a:xfrm>
            <a:off x="386809" y="1189242"/>
            <a:ext cx="5219166" cy="830266"/>
          </a:xfrm>
        </p:spPr>
        <p:txBody>
          <a:bodyPr>
            <a:noAutofit/>
          </a:bodyPr>
          <a:lstStyle>
            <a:lvl1pPr>
              <a:buSzPct val="100000"/>
              <a:defRPr>
                <a:latin typeface="+mn-lt"/>
              </a:defRPr>
            </a:lvl1pPr>
          </a:lstStyle>
          <a:p>
            <a:endParaRPr lang="en-US" dirty="0"/>
          </a:p>
        </p:txBody>
      </p:sp>
      <p:sp>
        <p:nvSpPr>
          <p:cNvPr id="6" name="Title 7">
            <a:extLst>
              <a:ext uri="{FF2B5EF4-FFF2-40B4-BE49-F238E27FC236}">
                <a16:creationId xmlns:a16="http://schemas.microsoft.com/office/drawing/2014/main" id="{52C41DE0-BE19-CAC9-E27B-4510D8AF5446}"/>
              </a:ext>
            </a:extLst>
          </p:cNvPr>
          <p:cNvSpPr txBox="1">
            <a:spLocks noGrp="1"/>
          </p:cNvSpPr>
          <p:nvPr>
            <p:ph type="title"/>
          </p:nvPr>
        </p:nvSpPr>
        <p:spPr>
          <a:xfrm>
            <a:off x="386809" y="503029"/>
            <a:ext cx="10515600" cy="569908"/>
          </a:xfrm>
        </p:spPr>
        <p:txBody>
          <a:bodyPr>
            <a:noAutofit/>
          </a:bodyPr>
          <a:lstStyle>
            <a:lvl1pPr>
              <a:defRPr sz="3600">
                <a:latin typeface="+mn-lt"/>
              </a:defRPr>
            </a:lvl1pPr>
          </a:lstStyle>
          <a:p>
            <a:endParaRPr lang="en-US" dirty="0"/>
          </a:p>
        </p:txBody>
      </p:sp>
    </p:spTree>
    <p:extLst>
      <p:ext uri="{BB962C8B-B14F-4D97-AF65-F5344CB8AC3E}">
        <p14:creationId xmlns:p14="http://schemas.microsoft.com/office/powerpoint/2010/main" val="50664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s GOV">
    <p:bg>
      <p:bgPr>
        <a:blipFill>
          <a:blip r:embed="rId2"/>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A383645-5F27-2E02-7143-57A38E71B922}"/>
              </a:ext>
            </a:extLst>
          </p:cNvPr>
          <p:cNvSpPr>
            <a:spLocks noGrp="1"/>
          </p:cNvSpPr>
          <p:nvPr>
            <p:ph type="body" sz="quarter" idx="10"/>
          </p:nvPr>
        </p:nvSpPr>
        <p:spPr>
          <a:xfrm>
            <a:off x="1178719" y="1982975"/>
            <a:ext cx="9834562" cy="906463"/>
          </a:xfrm>
        </p:spPr>
        <p:txBody>
          <a:bodyPr/>
          <a:lstStyle>
            <a:lvl1pPr marL="0" indent="0">
              <a:buNone/>
              <a:defRPr kumimoji="0" lang="en-US" sz="3600" b="1" i="0" u="none" strike="noStrike" kern="1200" cap="none" spc="0" normalizeH="0" baseline="0" dirty="0">
                <a:ln>
                  <a:noFill/>
                </a:ln>
                <a:solidFill>
                  <a:srgbClr val="002060"/>
                </a:solidFill>
                <a:effectLst/>
                <a:uLnTx/>
                <a:uFillTx/>
                <a:latin typeface="Calibri"/>
                <a:ea typeface="+mj-ea"/>
                <a:cs typeface="+mj-cs"/>
              </a:defRPr>
            </a:lvl1pPr>
            <a:lvl2pPr>
              <a:defRPr/>
            </a:lvl2pPr>
            <a:lvl3pPr>
              <a:defRPr/>
            </a:lvl3pPr>
            <a:lvl4pPr>
              <a:defRPr/>
            </a:lvl4pPr>
            <a:lvl5pPr>
              <a:defRPr/>
            </a:lvl5pPr>
          </a:lstStyle>
          <a:p>
            <a:pPr marL="228600" marR="0" lvl="0" indent="-228600" algn="ctr" defTabSz="685800" rtl="0" eaLnBrk="1" fontAlgn="auto" latinLnBrk="0" hangingPunct="1">
              <a:lnSpc>
                <a:spcPct val="100000"/>
              </a:lnSpc>
              <a:spcBef>
                <a:spcPct val="0"/>
              </a:spcBef>
              <a:spcAft>
                <a:spcPts val="0"/>
              </a:spcAft>
              <a:buClrTx/>
              <a:buSzTx/>
              <a:tabLst/>
              <a:defRPr/>
            </a:pPr>
            <a:r>
              <a:rPr lang="en-US"/>
              <a:t>Click to edit Master text styles</a:t>
            </a:r>
          </a:p>
        </p:txBody>
      </p:sp>
      <p:sp>
        <p:nvSpPr>
          <p:cNvPr id="9" name="Text Placeholder 8">
            <a:extLst>
              <a:ext uri="{FF2B5EF4-FFF2-40B4-BE49-F238E27FC236}">
                <a16:creationId xmlns:a16="http://schemas.microsoft.com/office/drawing/2014/main" id="{1E19924E-E686-3C35-AFEF-F466E577855C}"/>
              </a:ext>
            </a:extLst>
          </p:cNvPr>
          <p:cNvSpPr>
            <a:spLocks noGrp="1"/>
          </p:cNvSpPr>
          <p:nvPr>
            <p:ph type="body" sz="quarter" idx="11" hasCustomPrompt="1"/>
          </p:nvPr>
        </p:nvSpPr>
        <p:spPr>
          <a:xfrm>
            <a:off x="3204740" y="3511363"/>
            <a:ext cx="6647688" cy="914400"/>
          </a:xfrm>
        </p:spPr>
        <p:txBody>
          <a:bodyPr>
            <a:noAutofit/>
          </a:bodyPr>
          <a:lstStyle>
            <a:lvl1pPr marL="0" indent="0">
              <a:buNone/>
              <a:defRPr kumimoji="0" lang="en-US" sz="2400" b="0" i="0" u="none" strike="noStrike" kern="1200" cap="none" spc="0" normalizeH="0" baseline="0" dirty="0">
                <a:ln>
                  <a:noFill/>
                </a:ln>
                <a:solidFill>
                  <a:srgbClr val="002060"/>
                </a:solidFill>
                <a:effectLst/>
                <a:uLnTx/>
                <a:uFillTx/>
                <a:latin typeface="Calibri"/>
                <a:ea typeface="+mn-ea"/>
                <a:cs typeface="+mn-cs"/>
              </a:defRPr>
            </a:lvl1pPr>
          </a:lstStyle>
          <a:p>
            <a:pPr marR="0" lvl="0" algn="l" defTabSz="685800" rtl="0" eaLnBrk="1" fontAlgn="auto" latinLnBrk="0" hangingPunct="1">
              <a:lnSpc>
                <a:spcPct val="100000"/>
              </a:lnSpc>
              <a:spcBef>
                <a:spcPct val="20000"/>
              </a:spcBef>
              <a:spcAft>
                <a:spcPts val="0"/>
              </a:spcAft>
              <a:buClrTx/>
              <a:buSzTx/>
              <a:buFont typeface="Arial" pitchFamily="34" charset="0"/>
              <a:tabLst/>
            </a:pPr>
            <a:r>
              <a:rPr lang="en-US" dirty="0"/>
              <a:t>Date</a:t>
            </a:r>
          </a:p>
          <a:p>
            <a:pPr marR="0" lvl="0" algn="l" defTabSz="685800" rtl="0" eaLnBrk="1" fontAlgn="auto" latinLnBrk="0" hangingPunct="1">
              <a:lnSpc>
                <a:spcPct val="100000"/>
              </a:lnSpc>
              <a:spcBef>
                <a:spcPct val="20000"/>
              </a:spcBef>
              <a:spcAft>
                <a:spcPts val="0"/>
              </a:spcAft>
              <a:buClrTx/>
              <a:buSzTx/>
              <a:buFont typeface="Arial" pitchFamily="34" charset="0"/>
              <a:tabLst/>
            </a:pPr>
            <a:endParaRPr lang="en-US" dirty="0"/>
          </a:p>
          <a:p>
            <a:pPr marR="0" lvl="0" algn="l" defTabSz="685800" rtl="0" eaLnBrk="1" fontAlgn="auto" latinLnBrk="0" hangingPunct="1">
              <a:lnSpc>
                <a:spcPct val="100000"/>
              </a:lnSpc>
              <a:spcBef>
                <a:spcPct val="20000"/>
              </a:spcBef>
              <a:spcAft>
                <a:spcPts val="0"/>
              </a:spcAft>
              <a:buClrTx/>
              <a:buSzTx/>
              <a:buFont typeface="Arial" pitchFamily="34" charset="0"/>
              <a:tabLst/>
            </a:pPr>
            <a:r>
              <a:rPr lang="en-US" dirty="0"/>
              <a:t>Presenter Name, Title</a:t>
            </a:r>
          </a:p>
        </p:txBody>
      </p:sp>
      <p:sp>
        <p:nvSpPr>
          <p:cNvPr id="4" name="Slide Number Placeholder 1">
            <a:extLst>
              <a:ext uri="{FF2B5EF4-FFF2-40B4-BE49-F238E27FC236}">
                <a16:creationId xmlns:a16="http://schemas.microsoft.com/office/drawing/2014/main" id="{F8B3D6C7-0081-9B05-2634-1A44BF63C199}"/>
              </a:ext>
            </a:extLst>
          </p:cNvPr>
          <p:cNvSpPr txBox="1">
            <a:spLocks/>
          </p:cNvSpPr>
          <p:nvPr userDrawn="1"/>
        </p:nvSpPr>
        <p:spPr>
          <a:xfrm>
            <a:off x="11734800" y="6400800"/>
            <a:ext cx="457200" cy="457200"/>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2E0F7AD5-E45F-4736-83CE-D8C26C993A39}" type="slidenum">
              <a:rPr lang="en-US" sz="1200" b="1"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ctr">
                <a:defRPr/>
              </a:pPr>
              <a:t>‹#›</a:t>
            </a:fld>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729677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 Big Header">
    <p:bg>
      <p:bgPr>
        <a:solidFill>
          <a:srgbClr val="5EC8D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B7FBEE-222F-4F5D-A2AE-6EF6ED8657BB}"/>
              </a:ext>
            </a:extLst>
          </p:cNvPr>
          <p:cNvSpPr/>
          <p:nvPr userDrawn="1"/>
        </p:nvSpPr>
        <p:spPr>
          <a:xfrm>
            <a:off x="548814" y="319089"/>
            <a:ext cx="11084768" cy="602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D39408-C49A-4750-A547-E1EAD06F807D}"/>
              </a:ext>
            </a:extLst>
          </p:cNvPr>
          <p:cNvSpPr>
            <a:spLocks noGrp="1"/>
          </p:cNvSpPr>
          <p:nvPr>
            <p:ph type="title"/>
          </p:nvPr>
        </p:nvSpPr>
        <p:spPr>
          <a:xfrm>
            <a:off x="399970" y="1152000"/>
            <a:ext cx="11459237" cy="792000"/>
          </a:xfrm>
          <a:solidFill>
            <a:srgbClr val="FFDA02"/>
          </a:solidFill>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264671D-DEA0-4C96-A2C8-AF8E77F354FD}"/>
              </a:ext>
            </a:extLst>
          </p:cNvPr>
          <p:cNvSpPr>
            <a:spLocks noGrp="1"/>
          </p:cNvSpPr>
          <p:nvPr>
            <p:ph idx="1"/>
          </p:nvPr>
        </p:nvSpPr>
        <p:spPr>
          <a:xfrm>
            <a:off x="1079998" y="3429000"/>
            <a:ext cx="10022400" cy="227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FF0D2BD-AC28-47D6-8C93-74585CCB5BB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9059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57565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2187754"/>
            <a:ext cx="7315200" cy="2365958"/>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rgbClr val="8CB7E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pic>
        <p:nvPicPr>
          <p:cNvPr id="14" name="Picture 13">
            <a:extLst>
              <a:ext uri="{FF2B5EF4-FFF2-40B4-BE49-F238E27FC236}">
                <a16:creationId xmlns:a16="http://schemas.microsoft.com/office/drawing/2014/main" id="{8BE69148-DCB7-43B2-BE35-F3827977DB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0001" y="6197953"/>
            <a:ext cx="1109435" cy="548640"/>
          </a:xfrm>
          <a:prstGeom prst="rect">
            <a:avLst/>
          </a:prstGeom>
        </p:spPr>
      </p:pic>
      <p:pic>
        <p:nvPicPr>
          <p:cNvPr id="10" name="Picture 9">
            <a:extLst>
              <a:ext uri="{FF2B5EF4-FFF2-40B4-BE49-F238E27FC236}">
                <a16:creationId xmlns:a16="http://schemas.microsoft.com/office/drawing/2014/main" id="{208FD134-7AAE-40AC-BF97-333560F521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6940"/>
            <a:ext cx="12192000" cy="2104122"/>
          </a:xfrm>
          <a:prstGeom prst="rect">
            <a:avLst/>
          </a:prstGeom>
        </p:spPr>
      </p:pic>
      <p:pic>
        <p:nvPicPr>
          <p:cNvPr id="11" name="Picture 10">
            <a:extLst>
              <a:ext uri="{FF2B5EF4-FFF2-40B4-BE49-F238E27FC236}">
                <a16:creationId xmlns:a16="http://schemas.microsoft.com/office/drawing/2014/main" id="{2A8A0FE9-5BAE-40F1-9B60-253FE17605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3670" y="6001267"/>
            <a:ext cx="5398330" cy="950106"/>
          </a:xfrm>
          <a:prstGeom prst="rect">
            <a:avLst/>
          </a:prstGeom>
        </p:spPr>
      </p:pic>
    </p:spTree>
    <p:extLst>
      <p:ext uri="{BB962C8B-B14F-4D97-AF65-F5344CB8AC3E}">
        <p14:creationId xmlns:p14="http://schemas.microsoft.com/office/powerpoint/2010/main" val="149422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628017"/>
            <a:ext cx="3474720" cy="807720"/>
          </a:xfrm>
        </p:spPr>
        <p:txBody>
          <a:bodyPr anchor="b">
            <a:normAutofit/>
          </a:bodyPr>
          <a:lstStyle>
            <a:lvl1pPr marL="0" indent="0">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2837792"/>
            <a:ext cx="3474720" cy="311650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628017"/>
            <a:ext cx="3474720" cy="813171"/>
          </a:xfrm>
        </p:spPr>
        <p:txBody>
          <a:bodyPr anchor="b">
            <a:normAutofit/>
          </a:bodyPr>
          <a:lstStyle>
            <a:lvl1pPr marL="0" indent="0">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2837792"/>
            <a:ext cx="3474720" cy="311650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pic>
        <p:nvPicPr>
          <p:cNvPr id="9" name="Picture 8">
            <a:extLst>
              <a:ext uri="{FF2B5EF4-FFF2-40B4-BE49-F238E27FC236}">
                <a16:creationId xmlns:a16="http://schemas.microsoft.com/office/drawing/2014/main" id="{964F240C-35B1-4FFD-9ADB-24EB8D1143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938" y="-122961"/>
            <a:ext cx="12192000" cy="2007460"/>
          </a:xfrm>
          <a:prstGeom prst="rect">
            <a:avLst/>
          </a:prstGeom>
        </p:spPr>
      </p:pic>
    </p:spTree>
    <p:extLst>
      <p:ext uri="{BB962C8B-B14F-4D97-AF65-F5344CB8AC3E}">
        <p14:creationId xmlns:p14="http://schemas.microsoft.com/office/powerpoint/2010/main" val="262093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3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F025A4-6653-4162-AAF9-229DC556A29B}"/>
              </a:ext>
            </a:extLst>
          </p:cNvPr>
          <p:cNvSpPr/>
          <p:nvPr userDrawn="1"/>
        </p:nvSpPr>
        <p:spPr>
          <a:xfrm>
            <a:off x="24001" y="1128408"/>
            <a:ext cx="12192000" cy="4601183"/>
          </a:xfrm>
          <a:prstGeom prst="rect">
            <a:avLst/>
          </a:prstGeom>
          <a:solidFill>
            <a:srgbClr val="57565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71A7B22-B89D-4CDF-A150-B42EAF2B43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0001" y="6197953"/>
            <a:ext cx="1109435" cy="548640"/>
          </a:xfrm>
          <a:prstGeom prst="rect">
            <a:avLst/>
          </a:prstGeom>
        </p:spPr>
      </p:pic>
      <p:pic>
        <p:nvPicPr>
          <p:cNvPr id="3" name="Graphic 2" descr="Open quotation mark">
            <a:extLst>
              <a:ext uri="{FF2B5EF4-FFF2-40B4-BE49-F238E27FC236}">
                <a16:creationId xmlns:a16="http://schemas.microsoft.com/office/drawing/2014/main" id="{E99F343E-A3E8-492C-843C-B08C841330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4615" y="1128408"/>
            <a:ext cx="1371600" cy="1371600"/>
          </a:xfrm>
          <a:prstGeom prst="rect">
            <a:avLst/>
          </a:prstGeom>
        </p:spPr>
      </p:pic>
      <p:pic>
        <p:nvPicPr>
          <p:cNvPr id="11" name="Graphic 10" descr="Closed quotation mark">
            <a:extLst>
              <a:ext uri="{FF2B5EF4-FFF2-40B4-BE49-F238E27FC236}">
                <a16:creationId xmlns:a16="http://schemas.microsoft.com/office/drawing/2014/main" id="{0113106B-A0AC-4565-83B1-C817087F87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24321" y="4261914"/>
            <a:ext cx="1371600" cy="1371600"/>
          </a:xfrm>
          <a:prstGeom prst="rect">
            <a:avLst/>
          </a:prstGeom>
        </p:spPr>
      </p:pic>
      <p:pic>
        <p:nvPicPr>
          <p:cNvPr id="7" name="Picture 6">
            <a:extLst>
              <a:ext uri="{FF2B5EF4-FFF2-40B4-BE49-F238E27FC236}">
                <a16:creationId xmlns:a16="http://schemas.microsoft.com/office/drawing/2014/main" id="{6AFB83D1-AB38-48F5-A513-6B622792881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73670" y="6001267"/>
            <a:ext cx="5398330" cy="950106"/>
          </a:xfrm>
          <a:prstGeom prst="rect">
            <a:avLst/>
          </a:prstGeom>
        </p:spPr>
      </p:pic>
    </p:spTree>
    <p:extLst>
      <p:ext uri="{BB962C8B-B14F-4D97-AF65-F5344CB8AC3E}">
        <p14:creationId xmlns:p14="http://schemas.microsoft.com/office/powerpoint/2010/main" val="316921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2919" y="1051034"/>
            <a:ext cx="2947482" cy="4673986"/>
          </a:xfrm>
        </p:spPr>
        <p:txBody>
          <a:bodyPr/>
          <a:lstStyle>
            <a:lvl1pPr>
              <a:defRPr/>
            </a:lvl1p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grpSp>
        <p:nvGrpSpPr>
          <p:cNvPr id="5" name="Group 4">
            <a:extLst>
              <a:ext uri="{FF2B5EF4-FFF2-40B4-BE49-F238E27FC236}">
                <a16:creationId xmlns:a16="http://schemas.microsoft.com/office/drawing/2014/main" id="{E06DD89A-85F8-437E-8BEF-EC0FE3494E66}"/>
              </a:ext>
            </a:extLst>
          </p:cNvPr>
          <p:cNvGrpSpPr/>
          <p:nvPr userDrawn="1"/>
        </p:nvGrpSpPr>
        <p:grpSpPr>
          <a:xfrm>
            <a:off x="5524529" y="1394890"/>
            <a:ext cx="4075242" cy="4035850"/>
            <a:chOff x="5524529" y="1394890"/>
            <a:chExt cx="4075242" cy="4035850"/>
          </a:xfrm>
        </p:grpSpPr>
        <p:pic>
          <p:nvPicPr>
            <p:cNvPr id="8" name="Picture 7">
              <a:extLst>
                <a:ext uri="{FF2B5EF4-FFF2-40B4-BE49-F238E27FC236}">
                  <a16:creationId xmlns:a16="http://schemas.microsoft.com/office/drawing/2014/main" id="{B2F451FE-DAA5-4CF3-8AA5-13592B9086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24529" y="3464846"/>
              <a:ext cx="2038336" cy="1965894"/>
            </a:xfrm>
            <a:prstGeom prst="rect">
              <a:avLst/>
            </a:prstGeom>
          </p:spPr>
        </p:pic>
        <p:pic>
          <p:nvPicPr>
            <p:cNvPr id="9" name="Picture 8">
              <a:extLst>
                <a:ext uri="{FF2B5EF4-FFF2-40B4-BE49-F238E27FC236}">
                  <a16:creationId xmlns:a16="http://schemas.microsoft.com/office/drawing/2014/main" id="{F2C556D1-F51C-43B0-ACA2-D6B32C3AD8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25959" y="1406446"/>
              <a:ext cx="2036906" cy="2007460"/>
            </a:xfrm>
            <a:prstGeom prst="rect">
              <a:avLst/>
            </a:prstGeom>
          </p:spPr>
        </p:pic>
        <p:pic>
          <p:nvPicPr>
            <p:cNvPr id="11" name="Picture 10">
              <a:extLst>
                <a:ext uri="{FF2B5EF4-FFF2-40B4-BE49-F238E27FC236}">
                  <a16:creationId xmlns:a16="http://schemas.microsoft.com/office/drawing/2014/main" id="{A4630F9F-54D0-4220-B38F-4676968B74D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562865" y="1394890"/>
              <a:ext cx="2036906" cy="2002159"/>
            </a:xfrm>
            <a:prstGeom prst="rect">
              <a:avLst/>
            </a:prstGeom>
          </p:spPr>
        </p:pic>
        <p:pic>
          <p:nvPicPr>
            <p:cNvPr id="12" name="Picture 11">
              <a:extLst>
                <a:ext uri="{FF2B5EF4-FFF2-40B4-BE49-F238E27FC236}">
                  <a16:creationId xmlns:a16="http://schemas.microsoft.com/office/drawing/2014/main" id="{6607F8EE-313A-4189-BCC5-3816BC33708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562865" y="3397049"/>
              <a:ext cx="2036906" cy="2002159"/>
            </a:xfrm>
            <a:prstGeom prst="rect">
              <a:avLst/>
            </a:prstGeom>
          </p:spPr>
        </p:pic>
      </p:grpSp>
    </p:spTree>
    <p:extLst>
      <p:ext uri="{BB962C8B-B14F-4D97-AF65-F5344CB8AC3E}">
        <p14:creationId xmlns:p14="http://schemas.microsoft.com/office/powerpoint/2010/main" val="54921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C2F631-6179-4019-A4DE-E71E4BCD7A9A}"/>
              </a:ext>
            </a:extLst>
          </p:cNvPr>
          <p:cNvSpPr/>
          <p:nvPr userDrawn="1"/>
        </p:nvSpPr>
        <p:spPr>
          <a:xfrm>
            <a:off x="0" y="4690227"/>
            <a:ext cx="12192000" cy="3098799"/>
          </a:xfrm>
          <a:prstGeom prst="rect">
            <a:avLst/>
          </a:prstGeom>
          <a:solidFill>
            <a:srgbClr val="5EC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3BA779-F1DC-4871-8673-48F90A2ADB29}"/>
              </a:ext>
            </a:extLst>
          </p:cNvPr>
          <p:cNvSpPr>
            <a:spLocks noGrp="1"/>
          </p:cNvSpPr>
          <p:nvPr>
            <p:ph type="title"/>
          </p:nvPr>
        </p:nvSpPr>
        <p:spPr>
          <a:xfrm>
            <a:off x="1079999" y="1152000"/>
            <a:ext cx="5940000" cy="792000"/>
          </a:xfrm>
          <a:noFill/>
        </p:spPr>
        <p:txBody>
          <a:bodyPr/>
          <a:lstStyle/>
          <a:p>
            <a:r>
              <a:rPr lang="en-US" dirty="0"/>
              <a:t>Click to edit Master title style</a:t>
            </a:r>
          </a:p>
        </p:txBody>
      </p:sp>
      <p:sp>
        <p:nvSpPr>
          <p:cNvPr id="8" name="Footer Placeholder 7">
            <a:extLst>
              <a:ext uri="{FF2B5EF4-FFF2-40B4-BE49-F238E27FC236}">
                <a16:creationId xmlns:a16="http://schemas.microsoft.com/office/drawing/2014/main" id="{FD0CDE65-1A53-4205-81E7-9806636D35D1}"/>
              </a:ext>
            </a:extLst>
          </p:cNvPr>
          <p:cNvSpPr>
            <a:spLocks noGrp="1"/>
          </p:cNvSpPr>
          <p:nvPr>
            <p:ph type="ftr" sz="quarter" idx="10"/>
          </p:nvPr>
        </p:nvSpPr>
        <p:spPr/>
        <p:txBody>
          <a:bodyPr/>
          <a:lstStyle/>
          <a:p>
            <a:endParaRPr lang="en-US" dirty="0"/>
          </a:p>
        </p:txBody>
      </p:sp>
      <p:sp>
        <p:nvSpPr>
          <p:cNvPr id="10" name="Content Placeholder 2">
            <a:extLst>
              <a:ext uri="{FF2B5EF4-FFF2-40B4-BE49-F238E27FC236}">
                <a16:creationId xmlns:a16="http://schemas.microsoft.com/office/drawing/2014/main" id="{6D2A4D50-D5D7-4F67-A7F9-A34FE6E8980C}"/>
              </a:ext>
            </a:extLst>
          </p:cNvPr>
          <p:cNvSpPr>
            <a:spLocks noGrp="1"/>
          </p:cNvSpPr>
          <p:nvPr>
            <p:ph idx="1"/>
          </p:nvPr>
        </p:nvSpPr>
        <p:spPr>
          <a:xfrm>
            <a:off x="1079998" y="2564295"/>
            <a:ext cx="4680000" cy="3141705"/>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FC78E1E2-4A89-4703-BD74-7B982EBCB1B6}"/>
              </a:ext>
            </a:extLst>
          </p:cNvPr>
          <p:cNvSpPr>
            <a:spLocks noGrp="1"/>
          </p:cNvSpPr>
          <p:nvPr>
            <p:ph idx="12"/>
          </p:nvPr>
        </p:nvSpPr>
        <p:spPr>
          <a:xfrm>
            <a:off x="6422399" y="2564295"/>
            <a:ext cx="4680000" cy="3141705"/>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27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3.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B51079D-C5C5-004B-76A6-CBB36B3F2BA5}"/>
              </a:ext>
            </a:extLst>
          </p:cNvPr>
          <p:cNvSpPr txBox="1">
            <a:spLocks noGrp="1"/>
          </p:cNvSpPr>
          <p:nvPr>
            <p:ph type="body" idx="1"/>
          </p:nvPr>
        </p:nvSpPr>
        <p:spPr>
          <a:xfrm>
            <a:off x="381003" y="1658246"/>
            <a:ext cx="11430000" cy="4235930"/>
          </a:xfrm>
          <a:prstGeom prst="rect">
            <a:avLst/>
          </a:prstGeom>
          <a:noFill/>
          <a:ln>
            <a:noFill/>
          </a:ln>
        </p:spPr>
        <p:txBody>
          <a:bodyPr vert="horz" wrap="square" lIns="91440" tIns="45720" rIns="91440" bIns="45720" anchor="t" anchorCtr="0" compatLnSpc="1">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6">
            <a:extLst>
              <a:ext uri="{FF2B5EF4-FFF2-40B4-BE49-F238E27FC236}">
                <a16:creationId xmlns:a16="http://schemas.microsoft.com/office/drawing/2014/main" id="{F4E96FBC-39E1-4F3E-E1D1-B678B85DFD64}"/>
              </a:ext>
            </a:extLst>
          </p:cNvPr>
          <p:cNvSpPr txBox="1">
            <a:spLocks noGrp="1"/>
          </p:cNvSpPr>
          <p:nvPr>
            <p:ph type="title"/>
          </p:nvPr>
        </p:nvSpPr>
        <p:spPr>
          <a:xfrm>
            <a:off x="381003" y="365129"/>
            <a:ext cx="11430000" cy="982861"/>
          </a:xfrm>
          <a:prstGeom prst="rect">
            <a:avLst/>
          </a:prstGeom>
          <a:noFill/>
          <a:ln>
            <a:noFill/>
          </a:ln>
        </p:spPr>
        <p:txBody>
          <a:bodyPr vert="horz" wrap="square" lIns="91440" tIns="45720" rIns="91440" bIns="45720" anchor="t" anchorCtr="0" compatLnSpc="1">
            <a:normAutofit/>
          </a:bodyPr>
          <a:lstStyle/>
          <a:p>
            <a:pPr lvl="0"/>
            <a:r>
              <a:rPr lang="en-US" dirty="0"/>
              <a:t>CLICK TO EDIT TITLE</a:t>
            </a:r>
          </a:p>
        </p:txBody>
      </p:sp>
      <p:sp>
        <p:nvSpPr>
          <p:cNvPr id="4" name="Rectangle 14">
            <a:extLst>
              <a:ext uri="{FF2B5EF4-FFF2-40B4-BE49-F238E27FC236}">
                <a16:creationId xmlns:a16="http://schemas.microsoft.com/office/drawing/2014/main" id="{B0A1C2F8-FC28-BCBB-2957-70F27D637201}"/>
              </a:ext>
            </a:extLst>
          </p:cNvPr>
          <p:cNvSpPr/>
          <p:nvPr/>
        </p:nvSpPr>
        <p:spPr>
          <a:xfrm>
            <a:off x="381003" y="-36210"/>
            <a:ext cx="987552" cy="91074"/>
          </a:xfrm>
          <a:prstGeom prst="rect">
            <a:avLst/>
          </a:prstGeom>
          <a:solidFill>
            <a:srgbClr val="C1263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FFFFFF"/>
              </a:solidFill>
              <a:uFillTx/>
              <a:latin typeface="Source Sans Pro"/>
            </a:endParaRPr>
          </a:p>
        </p:txBody>
      </p:sp>
      <p:pic>
        <p:nvPicPr>
          <p:cNvPr id="8" name="Picture 7" descr="Text&#10;&#10;Description automatically generated">
            <a:extLst>
              <a:ext uri="{FF2B5EF4-FFF2-40B4-BE49-F238E27FC236}">
                <a16:creationId xmlns:a16="http://schemas.microsoft.com/office/drawing/2014/main" id="{4AF62D2F-F373-DBBA-DEDA-78EAB4E556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3074" y="6387251"/>
            <a:ext cx="1603379" cy="376860"/>
          </a:xfrm>
          <a:prstGeom prst="rect">
            <a:avLst/>
          </a:prstGeom>
        </p:spPr>
      </p:pic>
      <p:sp>
        <p:nvSpPr>
          <p:cNvPr id="9" name="Slide Number Placeholder 1">
            <a:extLst>
              <a:ext uri="{FF2B5EF4-FFF2-40B4-BE49-F238E27FC236}">
                <a16:creationId xmlns:a16="http://schemas.microsoft.com/office/drawing/2014/main" id="{0C1AD0CC-7450-5A00-AFBD-56307037BF94}"/>
              </a:ext>
            </a:extLst>
          </p:cNvPr>
          <p:cNvSpPr txBox="1">
            <a:spLocks/>
          </p:cNvSpPr>
          <p:nvPr userDrawn="1"/>
        </p:nvSpPr>
        <p:spPr>
          <a:xfrm>
            <a:off x="11734800" y="6400800"/>
            <a:ext cx="457200" cy="457200"/>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2E0F7AD5-E45F-4736-83CE-D8C26C993A39}" type="slidenum">
              <a:rPr lang="en-US" sz="1200" b="1"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algn="ctr">
                <a:defRPr/>
              </a:pPr>
              <a:t>‹#›</a:t>
            </a:fld>
            <a:endParaRPr lang="en-US" sz="12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681" r:id="rId2"/>
    <p:sldLayoutId id="2147483683"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marL="0" marR="0" lvl="0" indent="0" algn="l" defTabSz="914400" rtl="0" fontAlgn="auto" hangingPunct="1">
        <a:lnSpc>
          <a:spcPct val="90000"/>
        </a:lnSpc>
        <a:spcBef>
          <a:spcPts val="0"/>
        </a:spcBef>
        <a:spcAft>
          <a:spcPts val="0"/>
        </a:spcAft>
        <a:buNone/>
        <a:tabLst/>
        <a:defRPr lang="en-US" sz="3600" b="1" i="0" u="none" strike="noStrike" kern="1200" cap="all" spc="0" baseline="0">
          <a:solidFill>
            <a:srgbClr val="002060"/>
          </a:solidFill>
          <a:uFillTx/>
          <a:latin typeface="+mn-lt"/>
        </a:defRPr>
      </a:lvl1pPr>
    </p:titleStyle>
    <p:bodyStyle>
      <a:lvl1pPr marL="228600" marR="0" lvl="0" indent="-228600" algn="l" defTabSz="914400" rtl="0" fontAlgn="auto" hangingPunct="1">
        <a:lnSpc>
          <a:spcPct val="120000"/>
        </a:lnSpc>
        <a:spcBef>
          <a:spcPts val="0"/>
        </a:spcBef>
        <a:spcAft>
          <a:spcPts val="500"/>
        </a:spcAft>
        <a:buClr>
          <a:srgbClr val="C12637"/>
        </a:buClr>
        <a:buSzPct val="100000"/>
        <a:buFont typeface="Arial" pitchFamily="34"/>
        <a:buChar char="•"/>
        <a:tabLst/>
        <a:defRPr lang="en-US" sz="2400" b="0" i="0" u="none" strike="noStrike" kern="1200" cap="none" spc="0" baseline="0">
          <a:solidFill>
            <a:srgbClr val="2A2F36"/>
          </a:solidFill>
          <a:uFillTx/>
          <a:latin typeface="+mn-lt"/>
          <a:ea typeface="Open Sans" pitchFamily="34"/>
          <a:cs typeface="Open Sans" pitchFamily="34"/>
        </a:defRPr>
      </a:lvl1pPr>
      <a:lvl2pPr marL="777240" marR="0" lvl="1" indent="-228600" algn="l" defTabSz="914400" rtl="0" fontAlgn="auto" hangingPunct="1">
        <a:lnSpc>
          <a:spcPct val="100000"/>
        </a:lnSpc>
        <a:spcBef>
          <a:spcPts val="500"/>
        </a:spcBef>
        <a:spcAft>
          <a:spcPts val="500"/>
        </a:spcAft>
        <a:buClr>
          <a:srgbClr val="C12637"/>
        </a:buClr>
        <a:buSzPct val="100000"/>
        <a:buFont typeface="Courier New" panose="02070309020205020404" pitchFamily="49" charset="0"/>
        <a:buChar char="o"/>
        <a:tabLst/>
        <a:defRPr lang="en-US" sz="2400" b="0" i="0" u="none" strike="noStrike" kern="1200" cap="none" spc="0" baseline="0">
          <a:solidFill>
            <a:srgbClr val="2A2F36"/>
          </a:solidFill>
          <a:uFillTx/>
          <a:latin typeface="+mn-lt"/>
          <a:ea typeface="Open Sans" pitchFamily="34"/>
          <a:cs typeface="Open Sans" pitchFamily="34"/>
        </a:defRPr>
      </a:lvl2pPr>
      <a:lvl3pPr marL="1234440" marR="0" lvl="2" indent="-228600" algn="l" defTabSz="914400" rtl="0" fontAlgn="auto" hangingPunct="1">
        <a:lnSpc>
          <a:spcPct val="90000"/>
        </a:lnSpc>
        <a:spcBef>
          <a:spcPts val="500"/>
        </a:spcBef>
        <a:spcAft>
          <a:spcPts val="500"/>
        </a:spcAft>
        <a:buClr>
          <a:srgbClr val="C12637"/>
        </a:buClr>
        <a:buSzPct val="100000"/>
        <a:buFont typeface="Wingdings" panose="05000000000000000000" pitchFamily="2" charset="2"/>
        <a:buChar char="§"/>
        <a:tabLst/>
        <a:defRPr lang="en-US" sz="2400" b="0" i="0" u="none" strike="noStrike" kern="1200" cap="none" spc="0" baseline="0">
          <a:solidFill>
            <a:srgbClr val="2A2F36"/>
          </a:solidFill>
          <a:uFillTx/>
          <a:latin typeface="+mn-lt"/>
          <a:ea typeface="Open Sans" pitchFamily="34"/>
          <a:cs typeface="Open Sans" pitchFamily="34"/>
        </a:defRPr>
      </a:lvl3pPr>
      <a:lvl4pPr marL="1600200" marR="0" lvl="3" indent="-228600" algn="l" defTabSz="914400" rtl="0" fontAlgn="auto" hangingPunct="1">
        <a:lnSpc>
          <a:spcPct val="90000"/>
        </a:lnSpc>
        <a:spcBef>
          <a:spcPts val="500"/>
        </a:spcBef>
        <a:spcAft>
          <a:spcPts val="500"/>
        </a:spcAft>
        <a:buClr>
          <a:srgbClr val="C12637"/>
        </a:buClr>
        <a:buSzPct val="100000"/>
        <a:buFont typeface="Wingdings" panose="05000000000000000000" pitchFamily="2" charset="2"/>
        <a:buChar char="Ø"/>
        <a:tabLst/>
        <a:defRPr lang="en-US" sz="2400" b="0" i="0" u="none" strike="noStrike" kern="1200" cap="none" spc="0" baseline="0">
          <a:solidFill>
            <a:srgbClr val="2A2F36"/>
          </a:solidFill>
          <a:uFillTx/>
          <a:latin typeface="+mn-lt"/>
          <a:ea typeface="Open Sans" pitchFamily="34"/>
          <a:cs typeface="Open Sans" pitchFamily="34"/>
        </a:defRPr>
      </a:lvl4pPr>
      <a:lvl5pPr marL="2057400" marR="0" lvl="4" indent="-228600" algn="l" defTabSz="914400" rtl="0" fontAlgn="auto" hangingPunct="1">
        <a:lnSpc>
          <a:spcPct val="90000"/>
        </a:lnSpc>
        <a:spcBef>
          <a:spcPts val="500"/>
        </a:spcBef>
        <a:spcAft>
          <a:spcPts val="500"/>
        </a:spcAft>
        <a:buClr>
          <a:srgbClr val="C12637"/>
        </a:buClr>
        <a:buSzPct val="100000"/>
        <a:buFont typeface="Wingdings" panose="05000000000000000000" pitchFamily="2" charset="2"/>
        <a:buChar char="v"/>
        <a:tabLst/>
        <a:defRPr lang="en-US" sz="2400" b="0" i="0" u="none" strike="noStrike" kern="1200" cap="none" spc="0" baseline="0">
          <a:solidFill>
            <a:srgbClr val="2A2F36"/>
          </a:solidFill>
          <a:uFillTx/>
          <a:latin typeface="+mn-lt"/>
          <a:ea typeface="Open Sans" pitchFamily="34"/>
          <a:cs typeface="Open Sans" pitchFamily="34"/>
        </a:defRPr>
      </a:lvl5pPr>
      <a:lvl6pPr marL="228600" marR="0" lvl="0" indent="-228600" algn="l" defTabSz="914400" rtl="0" fontAlgn="auto" hangingPunct="1">
        <a:lnSpc>
          <a:spcPct val="120000"/>
        </a:lnSpc>
        <a:spcBef>
          <a:spcPts val="0"/>
        </a:spcBef>
        <a:spcAft>
          <a:spcPts val="500"/>
        </a:spcAft>
        <a:buClr>
          <a:srgbClr val="C12637"/>
        </a:buClr>
        <a:buSzPct val="110000"/>
        <a:buFont typeface="Arial" pitchFamily="34"/>
        <a:buChar char="•"/>
        <a:tabLst/>
        <a:defRPr lang="en-US" sz="2400" b="0" i="0" u="none" strike="noStrike" kern="1200" cap="none" spc="0" baseline="0">
          <a:solidFill>
            <a:srgbClr val="2A2F36"/>
          </a:solidFill>
          <a:uFillTx/>
          <a:latin typeface="Source Sans Pro"/>
          <a:ea typeface="Open Sans" pitchFamily="34"/>
          <a:cs typeface="Open Sans" pitchFamily="3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 name="Picture 2" descr="A black background with blue text&#10;&#10;Description automatically generated">
            <a:extLst>
              <a:ext uri="{FF2B5EF4-FFF2-40B4-BE49-F238E27FC236}">
                <a16:creationId xmlns:a16="http://schemas.microsoft.com/office/drawing/2014/main" id="{7D531DF1-AD63-1B4D-106A-727AEE0B4126}"/>
              </a:ext>
            </a:extLst>
          </p:cNvPr>
          <p:cNvPicPr>
            <a:picLocks noChangeAspect="1"/>
          </p:cNvPicPr>
          <p:nvPr/>
        </p:nvPicPr>
        <p:blipFill>
          <a:blip r:embed="rId6"/>
          <a:stretch>
            <a:fillRect/>
          </a:stretch>
        </p:blipFill>
        <p:spPr>
          <a:xfrm>
            <a:off x="3317333" y="1717672"/>
            <a:ext cx="5557330" cy="3422654"/>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8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commons.wikimedia.org/wiki/File:Placeholder_no_text.sv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18/10/relationships/comments" Target="../comments/modernComment_188_52746E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6CC2-A318-17A4-C63D-EEFCC8D553F8}"/>
              </a:ext>
            </a:extLst>
          </p:cNvPr>
          <p:cNvSpPr txBox="1">
            <a:spLocks/>
          </p:cNvSpPr>
          <p:nvPr/>
        </p:nvSpPr>
        <p:spPr>
          <a:xfrm>
            <a:off x="2427104" y="3969659"/>
            <a:ext cx="6793321" cy="917575"/>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rgbClr val="002060"/>
                </a:solidFill>
                <a:effectLst/>
                <a:uLnTx/>
                <a:uFillTx/>
                <a:latin typeface="Calibri"/>
                <a:ea typeface="+mj-ea"/>
                <a:cs typeface="+mj-cs"/>
              </a:rPr>
              <a:t>Ohio Help Me Grow offers the programs, tools, and guidance to help children and families thrive.</a:t>
            </a:r>
          </a:p>
        </p:txBody>
      </p:sp>
      <p:sp>
        <p:nvSpPr>
          <p:cNvPr id="6" name="Rectangle 5">
            <a:extLst>
              <a:ext uri="{FF2B5EF4-FFF2-40B4-BE49-F238E27FC236}">
                <a16:creationId xmlns:a16="http://schemas.microsoft.com/office/drawing/2014/main" id="{2BAE2DF6-49E5-42AC-92BD-F9909F6767F6}"/>
              </a:ext>
            </a:extLst>
          </p:cNvPr>
          <p:cNvSpPr/>
          <p:nvPr/>
        </p:nvSpPr>
        <p:spPr>
          <a:xfrm>
            <a:off x="0" y="6076709"/>
            <a:ext cx="2048719" cy="781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0635AB0-7140-4DDD-9863-BDAB22BAA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025" y="1536188"/>
            <a:ext cx="7141479" cy="1892812"/>
          </a:xfrm>
          <a:prstGeom prst="rect">
            <a:avLst/>
          </a:prstGeom>
        </p:spPr>
      </p:pic>
    </p:spTree>
    <p:extLst>
      <p:ext uri="{BB962C8B-B14F-4D97-AF65-F5344CB8AC3E}">
        <p14:creationId xmlns:p14="http://schemas.microsoft.com/office/powerpoint/2010/main" val="4081185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84F3F3-C761-47D1-AA30-EAC03AC05B2E}"/>
              </a:ext>
            </a:extLst>
          </p:cNvPr>
          <p:cNvSpPr>
            <a:spLocks noGrp="1"/>
          </p:cNvSpPr>
          <p:nvPr>
            <p:ph type="body" idx="4294967295"/>
          </p:nvPr>
        </p:nvSpPr>
        <p:spPr>
          <a:xfrm>
            <a:off x="386808" y="1189242"/>
            <a:ext cx="9422209" cy="4338722"/>
          </a:xfrm>
        </p:spPr>
        <p:txBody>
          <a:bodyPr anchor="t">
            <a:normAutofit/>
          </a:bodyPr>
          <a:lstStyle/>
          <a:p>
            <a:pPr>
              <a:lnSpc>
                <a:spcPct val="114000"/>
              </a:lnSpc>
            </a:pPr>
            <a:r>
              <a:rPr lang="en-US" dirty="0"/>
              <a:t>Services happen in the child’s home, childcare setting, or other community setting.</a:t>
            </a:r>
            <a:endParaRPr lang="en-US" dirty="0">
              <a:cs typeface="Arial"/>
            </a:endParaRPr>
          </a:p>
          <a:p>
            <a:pPr>
              <a:lnSpc>
                <a:spcPct val="114000"/>
              </a:lnSpc>
            </a:pPr>
            <a:r>
              <a:rPr lang="en-US" dirty="0"/>
              <a:t>EI services happen side-by-side with other supports and services</a:t>
            </a:r>
          </a:p>
          <a:p>
            <a:pPr>
              <a:lnSpc>
                <a:spcPct val="114000"/>
              </a:lnSpc>
            </a:pPr>
            <a:r>
              <a:rPr lang="en-US" dirty="0"/>
              <a:t>EI is available in every part of the state and to any eligible child, regardless of the family’s income.</a:t>
            </a:r>
          </a:p>
        </p:txBody>
      </p:sp>
      <p:sp>
        <p:nvSpPr>
          <p:cNvPr id="2" name="Title 1">
            <a:extLst>
              <a:ext uri="{FF2B5EF4-FFF2-40B4-BE49-F238E27FC236}">
                <a16:creationId xmlns:a16="http://schemas.microsoft.com/office/drawing/2014/main" id="{D8BE4201-5A7B-404A-AE5D-83BC473B5C05}"/>
              </a:ext>
            </a:extLst>
          </p:cNvPr>
          <p:cNvSpPr>
            <a:spLocks noGrp="1"/>
          </p:cNvSpPr>
          <p:nvPr>
            <p:ph type="title"/>
          </p:nvPr>
        </p:nvSpPr>
        <p:spPr/>
        <p:txBody>
          <a:bodyPr/>
          <a:lstStyle/>
          <a:p>
            <a:r>
              <a:rPr lang="en-US" dirty="0"/>
              <a:t>Where do Early Intervention services happen?</a:t>
            </a:r>
          </a:p>
        </p:txBody>
      </p:sp>
      <p:pic>
        <p:nvPicPr>
          <p:cNvPr id="5" name="Picture 4">
            <a:extLst>
              <a:ext uri="{FF2B5EF4-FFF2-40B4-BE49-F238E27FC236}">
                <a16:creationId xmlns:a16="http://schemas.microsoft.com/office/drawing/2014/main" id="{B847786B-80E6-4820-889F-955D38882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9854"/>
            <a:ext cx="12192000" cy="2104122"/>
          </a:xfrm>
          <a:prstGeom prst="rect">
            <a:avLst/>
          </a:prstGeom>
        </p:spPr>
      </p:pic>
    </p:spTree>
    <p:extLst>
      <p:ext uri="{BB962C8B-B14F-4D97-AF65-F5344CB8AC3E}">
        <p14:creationId xmlns:p14="http://schemas.microsoft.com/office/powerpoint/2010/main" val="143014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BBE98C55-A23B-4F1A-AE0D-656D00167005}"/>
              </a:ext>
            </a:extLst>
          </p:cNvPr>
          <p:cNvSpPr>
            <a:spLocks noGrp="1"/>
          </p:cNvSpPr>
          <p:nvPr>
            <p:ph type="body" idx="4294967295"/>
          </p:nvPr>
        </p:nvSpPr>
        <p:spPr>
          <a:xfrm>
            <a:off x="386808" y="1189241"/>
            <a:ext cx="10373050" cy="4920613"/>
          </a:xfrm>
        </p:spPr>
        <p:txBody>
          <a:bodyPr anchor="t">
            <a:normAutofit/>
          </a:bodyPr>
          <a:lstStyle/>
          <a:p>
            <a:pPr>
              <a:lnSpc>
                <a:spcPct val="114000"/>
              </a:lnSpc>
            </a:pPr>
            <a:r>
              <a:rPr lang="en-US" dirty="0"/>
              <a:t>Research shows starting EI services as early as possible gives a child the best chance to learn and grow.</a:t>
            </a:r>
          </a:p>
          <a:p>
            <a:pPr>
              <a:lnSpc>
                <a:spcPct val="114000"/>
              </a:lnSpc>
            </a:pPr>
            <a:r>
              <a:rPr lang="en-US" dirty="0"/>
              <a:t>“Wait and see” does not provide peace of mind for a family’s concerns. </a:t>
            </a:r>
          </a:p>
          <a:p>
            <a:pPr>
              <a:lnSpc>
                <a:spcPct val="114000"/>
              </a:lnSpc>
            </a:pPr>
            <a:r>
              <a:rPr lang="en-US" dirty="0"/>
              <a:t>EI can address all types of concerns, such as physical development like crawling or walking, speech delays, and social interaction like playing with other children.</a:t>
            </a:r>
          </a:p>
        </p:txBody>
      </p:sp>
      <p:sp>
        <p:nvSpPr>
          <p:cNvPr id="2" name="Title 1">
            <a:extLst>
              <a:ext uri="{FF2B5EF4-FFF2-40B4-BE49-F238E27FC236}">
                <a16:creationId xmlns:a16="http://schemas.microsoft.com/office/drawing/2014/main" id="{D03F12B1-0649-4AA2-901A-27E769959DDB}"/>
              </a:ext>
            </a:extLst>
          </p:cNvPr>
          <p:cNvSpPr>
            <a:spLocks noGrp="1"/>
          </p:cNvSpPr>
          <p:nvPr>
            <p:ph type="title"/>
          </p:nvPr>
        </p:nvSpPr>
        <p:spPr/>
        <p:txBody>
          <a:bodyPr>
            <a:normAutofit fontScale="90000"/>
          </a:bodyPr>
          <a:lstStyle/>
          <a:p>
            <a:r>
              <a:rPr lang="en-US" dirty="0">
                <a:solidFill>
                  <a:srgbClr val="255283"/>
                </a:solidFill>
              </a:rPr>
              <a:t>No need to “wait and see.”</a:t>
            </a:r>
          </a:p>
        </p:txBody>
      </p:sp>
      <p:pic>
        <p:nvPicPr>
          <p:cNvPr id="4" name="Picture 3">
            <a:extLst>
              <a:ext uri="{FF2B5EF4-FFF2-40B4-BE49-F238E27FC236}">
                <a16:creationId xmlns:a16="http://schemas.microsoft.com/office/drawing/2014/main" id="{2858B3A2-A885-4EFD-82F4-49FBBC1BA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9048"/>
            <a:ext cx="12192000" cy="2010806"/>
          </a:xfrm>
          <a:prstGeom prst="rect">
            <a:avLst/>
          </a:prstGeom>
        </p:spPr>
      </p:pic>
    </p:spTree>
    <p:extLst>
      <p:ext uri="{BB962C8B-B14F-4D97-AF65-F5344CB8AC3E}">
        <p14:creationId xmlns:p14="http://schemas.microsoft.com/office/powerpoint/2010/main" val="4222646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1DBDFF-FD06-4DEC-9749-AB6C875C06EC}"/>
              </a:ext>
            </a:extLst>
          </p:cNvPr>
          <p:cNvPicPr>
            <a:picLocks noChangeAspect="1"/>
          </p:cNvPicPr>
          <p:nvPr/>
        </p:nvPicPr>
        <p:blipFill rotWithShape="1">
          <a:blip r:embed="rId3">
            <a:extLst>
              <a:ext uri="{28A0092B-C50C-407E-A947-70E740481C1C}">
                <a14:useLocalDpi xmlns:a14="http://schemas.microsoft.com/office/drawing/2010/main" val="0"/>
              </a:ext>
            </a:extLst>
          </a:blip>
          <a:srcRect l="67131"/>
          <a:stretch/>
        </p:blipFill>
        <p:spPr>
          <a:xfrm>
            <a:off x="4121898" y="1713789"/>
            <a:ext cx="4007356" cy="4021611"/>
          </a:xfrm>
          <a:prstGeom prst="rect">
            <a:avLst/>
          </a:prstGeom>
        </p:spPr>
      </p:pic>
      <p:sp>
        <p:nvSpPr>
          <p:cNvPr id="4" name="Title 3">
            <a:extLst>
              <a:ext uri="{FF2B5EF4-FFF2-40B4-BE49-F238E27FC236}">
                <a16:creationId xmlns:a16="http://schemas.microsoft.com/office/drawing/2014/main" id="{01D843B6-DF0F-46EC-ABC6-2B95326BFD3A}"/>
              </a:ext>
            </a:extLst>
          </p:cNvPr>
          <p:cNvSpPr>
            <a:spLocks noGrp="1"/>
          </p:cNvSpPr>
          <p:nvPr>
            <p:ph type="title"/>
          </p:nvPr>
        </p:nvSpPr>
        <p:spPr/>
        <p:txBody>
          <a:bodyPr/>
          <a:lstStyle/>
          <a:p>
            <a:r>
              <a:rPr lang="en-US" dirty="0"/>
              <a:t>Early Intervention can address specific delays</a:t>
            </a:r>
          </a:p>
        </p:txBody>
      </p:sp>
      <p:sp>
        <p:nvSpPr>
          <p:cNvPr id="5" name="TextBox 4">
            <a:extLst>
              <a:ext uri="{FF2B5EF4-FFF2-40B4-BE49-F238E27FC236}">
                <a16:creationId xmlns:a16="http://schemas.microsoft.com/office/drawing/2014/main" id="{81398F90-F1F0-4887-B482-9BA9D4855413}"/>
              </a:ext>
            </a:extLst>
          </p:cNvPr>
          <p:cNvSpPr txBox="1"/>
          <p:nvPr/>
        </p:nvSpPr>
        <p:spPr>
          <a:xfrm>
            <a:off x="8228071" y="1961259"/>
            <a:ext cx="241070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75656"/>
                </a:solidFill>
                <a:effectLst/>
                <a:uLnTx/>
                <a:uFillTx/>
                <a:ea typeface="+mn-ea"/>
                <a:cs typeface="+mn-cs"/>
              </a:rPr>
              <a:t>Speech and communication</a:t>
            </a:r>
          </a:p>
        </p:txBody>
      </p:sp>
      <p:sp>
        <p:nvSpPr>
          <p:cNvPr id="6" name="TextBox 5">
            <a:extLst>
              <a:ext uri="{FF2B5EF4-FFF2-40B4-BE49-F238E27FC236}">
                <a16:creationId xmlns:a16="http://schemas.microsoft.com/office/drawing/2014/main" id="{682FEB7D-22CE-4BDD-A81C-BE32A7F58503}"/>
              </a:ext>
            </a:extLst>
          </p:cNvPr>
          <p:cNvSpPr txBox="1"/>
          <p:nvPr/>
        </p:nvSpPr>
        <p:spPr>
          <a:xfrm>
            <a:off x="1553227" y="1961258"/>
            <a:ext cx="2376449" cy="120032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75656"/>
                </a:solidFill>
                <a:effectLst/>
                <a:uLnTx/>
                <a:uFillTx/>
                <a:ea typeface="+mn-ea"/>
                <a:cs typeface="+mn-cs"/>
              </a:rPr>
              <a:t>Behavior and social-emotional delays</a:t>
            </a:r>
          </a:p>
        </p:txBody>
      </p:sp>
      <p:sp>
        <p:nvSpPr>
          <p:cNvPr id="7" name="TextBox 6">
            <a:extLst>
              <a:ext uri="{FF2B5EF4-FFF2-40B4-BE49-F238E27FC236}">
                <a16:creationId xmlns:a16="http://schemas.microsoft.com/office/drawing/2014/main" id="{C29F93AE-88C9-4B7B-9DCC-C174E410D2E4}"/>
              </a:ext>
            </a:extLst>
          </p:cNvPr>
          <p:cNvSpPr txBox="1"/>
          <p:nvPr/>
        </p:nvSpPr>
        <p:spPr>
          <a:xfrm>
            <a:off x="1315233" y="4528282"/>
            <a:ext cx="2614443" cy="120032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75656"/>
                </a:solidFill>
                <a:effectLst/>
                <a:uLnTx/>
                <a:uFillTx/>
                <a:ea typeface="+mn-ea"/>
                <a:cs typeface="+mn-cs"/>
              </a:rPr>
              <a:t>Movement and motor development</a:t>
            </a:r>
          </a:p>
        </p:txBody>
      </p:sp>
      <p:sp>
        <p:nvSpPr>
          <p:cNvPr id="8" name="TextBox 7">
            <a:extLst>
              <a:ext uri="{FF2B5EF4-FFF2-40B4-BE49-F238E27FC236}">
                <a16:creationId xmlns:a16="http://schemas.microsoft.com/office/drawing/2014/main" id="{5D24488D-9BCB-4B78-8F6B-8AA3689630EC}"/>
              </a:ext>
            </a:extLst>
          </p:cNvPr>
          <p:cNvSpPr txBox="1"/>
          <p:nvPr/>
        </p:nvSpPr>
        <p:spPr>
          <a:xfrm>
            <a:off x="8321476" y="4889527"/>
            <a:ext cx="177624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75656"/>
                </a:solidFill>
                <a:effectLst/>
                <a:uLnTx/>
                <a:uFillTx/>
                <a:ea typeface="+mn-ea"/>
                <a:cs typeface="+mn-cs"/>
              </a:rPr>
              <a:t>Diagnosed disabilities</a:t>
            </a:r>
          </a:p>
        </p:txBody>
      </p:sp>
      <p:sp>
        <p:nvSpPr>
          <p:cNvPr id="9" name="Rectangle 8">
            <a:extLst>
              <a:ext uri="{FF2B5EF4-FFF2-40B4-BE49-F238E27FC236}">
                <a16:creationId xmlns:a16="http://schemas.microsoft.com/office/drawing/2014/main" id="{C282626C-4696-4501-8945-F084F3E328B3}"/>
              </a:ext>
            </a:extLst>
          </p:cNvPr>
          <p:cNvSpPr/>
          <p:nvPr/>
        </p:nvSpPr>
        <p:spPr>
          <a:xfrm>
            <a:off x="4084320" y="1713789"/>
            <a:ext cx="4023360" cy="4006735"/>
          </a:xfrm>
          <a:prstGeom prst="rect">
            <a:avLst/>
          </a:prstGeom>
          <a:noFill/>
          <a:ln w="76200">
            <a:solidFill>
              <a:srgbClr val="8CB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054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5E83-8F56-63ED-D985-9B3D8AC5DBF0}"/>
              </a:ext>
            </a:extLst>
          </p:cNvPr>
          <p:cNvSpPr>
            <a:spLocks noGrp="1"/>
          </p:cNvSpPr>
          <p:nvPr>
            <p:ph type="title"/>
          </p:nvPr>
        </p:nvSpPr>
        <p:spPr/>
        <p:txBody>
          <a:bodyPr>
            <a:normAutofit fontScale="90000"/>
          </a:bodyPr>
          <a:lstStyle/>
          <a:p>
            <a:r>
              <a:rPr lang="en-US" dirty="0" err="1"/>
              <a:t>EaRLy</a:t>
            </a:r>
            <a:r>
              <a:rPr lang="en-US" dirty="0"/>
              <a:t> Intervention Roadmap</a:t>
            </a:r>
          </a:p>
        </p:txBody>
      </p:sp>
      <p:graphicFrame>
        <p:nvGraphicFramePr>
          <p:cNvPr id="5" name="Diagram 4">
            <a:extLst>
              <a:ext uri="{FF2B5EF4-FFF2-40B4-BE49-F238E27FC236}">
                <a16:creationId xmlns:a16="http://schemas.microsoft.com/office/drawing/2014/main" id="{B7161BE6-8B99-4B16-816C-C1008D0555C7}"/>
              </a:ext>
            </a:extLst>
          </p:cNvPr>
          <p:cNvGraphicFramePr/>
          <p:nvPr>
            <p:extLst>
              <p:ext uri="{D42A27DB-BD31-4B8C-83A1-F6EECF244321}">
                <p14:modId xmlns:p14="http://schemas.microsoft.com/office/powerpoint/2010/main" val="1222057641"/>
              </p:ext>
            </p:extLst>
          </p:nvPr>
        </p:nvGraphicFramePr>
        <p:xfrm>
          <a:off x="193404" y="787983"/>
          <a:ext cx="1180519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5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B5387989-E8E8-483D-ABF1-8CADC984761C}"/>
                                            </p:graphicEl>
                                          </p:spTgt>
                                        </p:tgtEl>
                                        <p:attrNameLst>
                                          <p:attrName>style.visibility</p:attrName>
                                        </p:attrNameLst>
                                      </p:cBhvr>
                                      <p:to>
                                        <p:strVal val="visible"/>
                                      </p:to>
                                    </p:set>
                                    <p:anim calcmode="lin" valueType="num">
                                      <p:cBhvr>
                                        <p:cTn id="7" dur="500" fill="hold"/>
                                        <p:tgtEl>
                                          <p:spTgt spid="5">
                                            <p:graphicEl>
                                              <a:dgm id="{B5387989-E8E8-483D-ABF1-8CADC984761C}"/>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B5387989-E8E8-483D-ABF1-8CADC984761C}"/>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B5387989-E8E8-483D-ABF1-8CADC984761C}"/>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graphicEl>
                                              <a:dgm id="{10265BE9-2E77-4DE6-9C39-CA3BCA0EAC2E}"/>
                                            </p:graphicEl>
                                          </p:spTgt>
                                        </p:tgtEl>
                                        <p:attrNameLst>
                                          <p:attrName>style.visibility</p:attrName>
                                        </p:attrNameLst>
                                      </p:cBhvr>
                                      <p:to>
                                        <p:strVal val="visible"/>
                                      </p:to>
                                    </p:set>
                                    <p:anim calcmode="lin" valueType="num">
                                      <p:cBhvr>
                                        <p:cTn id="12" dur="500" fill="hold"/>
                                        <p:tgtEl>
                                          <p:spTgt spid="5">
                                            <p:graphicEl>
                                              <a:dgm id="{10265BE9-2E77-4DE6-9C39-CA3BCA0EAC2E}"/>
                                            </p:graphicEl>
                                          </p:spTgt>
                                        </p:tgtEl>
                                        <p:attrNameLst>
                                          <p:attrName>ppt_w</p:attrName>
                                        </p:attrNameLst>
                                      </p:cBhvr>
                                      <p:tavLst>
                                        <p:tav tm="0">
                                          <p:val>
                                            <p:fltVal val="0"/>
                                          </p:val>
                                        </p:tav>
                                        <p:tav tm="100000">
                                          <p:val>
                                            <p:strVal val="#ppt_w"/>
                                          </p:val>
                                        </p:tav>
                                      </p:tavLst>
                                    </p:anim>
                                    <p:anim calcmode="lin" valueType="num">
                                      <p:cBhvr>
                                        <p:cTn id="13" dur="500" fill="hold"/>
                                        <p:tgtEl>
                                          <p:spTgt spid="5">
                                            <p:graphicEl>
                                              <a:dgm id="{10265BE9-2E77-4DE6-9C39-CA3BCA0EAC2E}"/>
                                            </p:graphicEl>
                                          </p:spTgt>
                                        </p:tgtEl>
                                        <p:attrNameLst>
                                          <p:attrName>ppt_h</p:attrName>
                                        </p:attrNameLst>
                                      </p:cBhvr>
                                      <p:tavLst>
                                        <p:tav tm="0">
                                          <p:val>
                                            <p:fltVal val="0"/>
                                          </p:val>
                                        </p:tav>
                                        <p:tav tm="100000">
                                          <p:val>
                                            <p:strVal val="#ppt_h"/>
                                          </p:val>
                                        </p:tav>
                                      </p:tavLst>
                                    </p:anim>
                                    <p:animEffect transition="in" filter="fade">
                                      <p:cBhvr>
                                        <p:cTn id="14" dur="500"/>
                                        <p:tgtEl>
                                          <p:spTgt spid="5">
                                            <p:graphicEl>
                                              <a:dgm id="{10265BE9-2E77-4DE6-9C39-CA3BCA0EAC2E}"/>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graphicEl>
                                              <a:dgm id="{3EF8FF57-FAB5-41BD-99A3-B3F39501F738}"/>
                                            </p:graphicEl>
                                          </p:spTgt>
                                        </p:tgtEl>
                                        <p:attrNameLst>
                                          <p:attrName>style.visibility</p:attrName>
                                        </p:attrNameLst>
                                      </p:cBhvr>
                                      <p:to>
                                        <p:strVal val="visible"/>
                                      </p:to>
                                    </p:set>
                                    <p:anim calcmode="lin" valueType="num">
                                      <p:cBhvr>
                                        <p:cTn id="19" dur="500" fill="hold"/>
                                        <p:tgtEl>
                                          <p:spTgt spid="5">
                                            <p:graphicEl>
                                              <a:dgm id="{3EF8FF57-FAB5-41BD-99A3-B3F39501F738}"/>
                                            </p:graphicEl>
                                          </p:spTgt>
                                        </p:tgtEl>
                                        <p:attrNameLst>
                                          <p:attrName>ppt_w</p:attrName>
                                        </p:attrNameLst>
                                      </p:cBhvr>
                                      <p:tavLst>
                                        <p:tav tm="0">
                                          <p:val>
                                            <p:fltVal val="0"/>
                                          </p:val>
                                        </p:tav>
                                        <p:tav tm="100000">
                                          <p:val>
                                            <p:strVal val="#ppt_w"/>
                                          </p:val>
                                        </p:tav>
                                      </p:tavLst>
                                    </p:anim>
                                    <p:anim calcmode="lin" valueType="num">
                                      <p:cBhvr>
                                        <p:cTn id="20" dur="500" fill="hold"/>
                                        <p:tgtEl>
                                          <p:spTgt spid="5">
                                            <p:graphicEl>
                                              <a:dgm id="{3EF8FF57-FAB5-41BD-99A3-B3F39501F738}"/>
                                            </p:graphicEl>
                                          </p:spTgt>
                                        </p:tgtEl>
                                        <p:attrNameLst>
                                          <p:attrName>ppt_h</p:attrName>
                                        </p:attrNameLst>
                                      </p:cBhvr>
                                      <p:tavLst>
                                        <p:tav tm="0">
                                          <p:val>
                                            <p:fltVal val="0"/>
                                          </p:val>
                                        </p:tav>
                                        <p:tav tm="100000">
                                          <p:val>
                                            <p:strVal val="#ppt_h"/>
                                          </p:val>
                                        </p:tav>
                                      </p:tavLst>
                                    </p:anim>
                                    <p:animEffect transition="in" filter="fade">
                                      <p:cBhvr>
                                        <p:cTn id="21" dur="500"/>
                                        <p:tgtEl>
                                          <p:spTgt spid="5">
                                            <p:graphicEl>
                                              <a:dgm id="{3EF8FF57-FAB5-41BD-99A3-B3F39501F738}"/>
                                            </p:graphic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graphicEl>
                                              <a:dgm id="{09E58768-BF0F-4446-9E16-A5716DC3F7F4}"/>
                                            </p:graphicEl>
                                          </p:spTgt>
                                        </p:tgtEl>
                                        <p:attrNameLst>
                                          <p:attrName>style.visibility</p:attrName>
                                        </p:attrNameLst>
                                      </p:cBhvr>
                                      <p:to>
                                        <p:strVal val="visible"/>
                                      </p:to>
                                    </p:set>
                                    <p:anim calcmode="lin" valueType="num">
                                      <p:cBhvr>
                                        <p:cTn id="24" dur="500" fill="hold"/>
                                        <p:tgtEl>
                                          <p:spTgt spid="5">
                                            <p:graphicEl>
                                              <a:dgm id="{09E58768-BF0F-4446-9E16-A5716DC3F7F4}"/>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09E58768-BF0F-4446-9E16-A5716DC3F7F4}"/>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09E58768-BF0F-4446-9E16-A5716DC3F7F4}"/>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7DEFD0E1-C3AD-4874-81F4-D7E05632F996}"/>
                                            </p:graphicEl>
                                          </p:spTgt>
                                        </p:tgtEl>
                                        <p:attrNameLst>
                                          <p:attrName>style.visibility</p:attrName>
                                        </p:attrNameLst>
                                      </p:cBhvr>
                                      <p:to>
                                        <p:strVal val="visible"/>
                                      </p:to>
                                    </p:set>
                                    <p:anim calcmode="lin" valueType="num">
                                      <p:cBhvr>
                                        <p:cTn id="29" dur="500" fill="hold"/>
                                        <p:tgtEl>
                                          <p:spTgt spid="5">
                                            <p:graphicEl>
                                              <a:dgm id="{7DEFD0E1-C3AD-4874-81F4-D7E05632F996}"/>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7DEFD0E1-C3AD-4874-81F4-D7E05632F996}"/>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7DEFD0E1-C3AD-4874-81F4-D7E05632F996}"/>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graphicEl>
                                              <a:dgm id="{E2D54284-3183-4BC3-905E-A245C9FCA067}"/>
                                            </p:graphicEl>
                                          </p:spTgt>
                                        </p:tgtEl>
                                        <p:attrNameLst>
                                          <p:attrName>style.visibility</p:attrName>
                                        </p:attrNameLst>
                                      </p:cBhvr>
                                      <p:to>
                                        <p:strVal val="visible"/>
                                      </p:to>
                                    </p:set>
                                    <p:anim calcmode="lin" valueType="num">
                                      <p:cBhvr>
                                        <p:cTn id="36" dur="500" fill="hold"/>
                                        <p:tgtEl>
                                          <p:spTgt spid="5">
                                            <p:graphicEl>
                                              <a:dgm id="{E2D54284-3183-4BC3-905E-A245C9FCA067}"/>
                                            </p:graphicEl>
                                          </p:spTgt>
                                        </p:tgtEl>
                                        <p:attrNameLst>
                                          <p:attrName>ppt_w</p:attrName>
                                        </p:attrNameLst>
                                      </p:cBhvr>
                                      <p:tavLst>
                                        <p:tav tm="0">
                                          <p:val>
                                            <p:fltVal val="0"/>
                                          </p:val>
                                        </p:tav>
                                        <p:tav tm="100000">
                                          <p:val>
                                            <p:strVal val="#ppt_w"/>
                                          </p:val>
                                        </p:tav>
                                      </p:tavLst>
                                    </p:anim>
                                    <p:anim calcmode="lin" valueType="num">
                                      <p:cBhvr>
                                        <p:cTn id="37" dur="500" fill="hold"/>
                                        <p:tgtEl>
                                          <p:spTgt spid="5">
                                            <p:graphicEl>
                                              <a:dgm id="{E2D54284-3183-4BC3-905E-A245C9FCA067}"/>
                                            </p:graphicEl>
                                          </p:spTgt>
                                        </p:tgtEl>
                                        <p:attrNameLst>
                                          <p:attrName>ppt_h</p:attrName>
                                        </p:attrNameLst>
                                      </p:cBhvr>
                                      <p:tavLst>
                                        <p:tav tm="0">
                                          <p:val>
                                            <p:fltVal val="0"/>
                                          </p:val>
                                        </p:tav>
                                        <p:tav tm="100000">
                                          <p:val>
                                            <p:strVal val="#ppt_h"/>
                                          </p:val>
                                        </p:tav>
                                      </p:tavLst>
                                    </p:anim>
                                    <p:animEffect transition="in" filter="fade">
                                      <p:cBhvr>
                                        <p:cTn id="38" dur="500"/>
                                        <p:tgtEl>
                                          <p:spTgt spid="5">
                                            <p:graphicEl>
                                              <a:dgm id="{E2D54284-3183-4BC3-905E-A245C9FCA067}"/>
                                            </p:graphic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5">
                                            <p:graphicEl>
                                              <a:dgm id="{F59E32EA-E96D-4F63-B3A0-A7D62A2B4647}"/>
                                            </p:graphicEl>
                                          </p:spTgt>
                                        </p:tgtEl>
                                        <p:attrNameLst>
                                          <p:attrName>style.visibility</p:attrName>
                                        </p:attrNameLst>
                                      </p:cBhvr>
                                      <p:to>
                                        <p:strVal val="visible"/>
                                      </p:to>
                                    </p:set>
                                    <p:anim calcmode="lin" valueType="num">
                                      <p:cBhvr>
                                        <p:cTn id="41" dur="500" fill="hold"/>
                                        <p:tgtEl>
                                          <p:spTgt spid="5">
                                            <p:graphicEl>
                                              <a:dgm id="{F59E32EA-E96D-4F63-B3A0-A7D62A2B4647}"/>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59E32EA-E96D-4F63-B3A0-A7D62A2B4647}"/>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59E32EA-E96D-4F63-B3A0-A7D62A2B4647}"/>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graphicEl>
                                              <a:dgm id="{3382E44C-3735-45FF-AFBB-5EAFBAAB3135}"/>
                                            </p:graphicEl>
                                          </p:spTgt>
                                        </p:tgtEl>
                                        <p:attrNameLst>
                                          <p:attrName>style.visibility</p:attrName>
                                        </p:attrNameLst>
                                      </p:cBhvr>
                                      <p:to>
                                        <p:strVal val="visible"/>
                                      </p:to>
                                    </p:set>
                                    <p:anim calcmode="lin" valueType="num">
                                      <p:cBhvr>
                                        <p:cTn id="46" dur="500" fill="hold"/>
                                        <p:tgtEl>
                                          <p:spTgt spid="5">
                                            <p:graphicEl>
                                              <a:dgm id="{3382E44C-3735-45FF-AFBB-5EAFBAAB3135}"/>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3382E44C-3735-45FF-AFBB-5EAFBAAB3135}"/>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3382E44C-3735-45FF-AFBB-5EAFBAAB3135}"/>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5">
                                            <p:graphicEl>
                                              <a:dgm id="{D27963A1-03D0-419A-9036-A22DFD1CC66C}"/>
                                            </p:graphicEl>
                                          </p:spTgt>
                                        </p:tgtEl>
                                        <p:attrNameLst>
                                          <p:attrName>style.visibility</p:attrName>
                                        </p:attrNameLst>
                                      </p:cBhvr>
                                      <p:to>
                                        <p:strVal val="visible"/>
                                      </p:to>
                                    </p:set>
                                    <p:anim calcmode="lin" valueType="num">
                                      <p:cBhvr>
                                        <p:cTn id="53" dur="500" fill="hold"/>
                                        <p:tgtEl>
                                          <p:spTgt spid="5">
                                            <p:graphicEl>
                                              <a:dgm id="{D27963A1-03D0-419A-9036-A22DFD1CC66C}"/>
                                            </p:graphicEl>
                                          </p:spTgt>
                                        </p:tgtEl>
                                        <p:attrNameLst>
                                          <p:attrName>ppt_w</p:attrName>
                                        </p:attrNameLst>
                                      </p:cBhvr>
                                      <p:tavLst>
                                        <p:tav tm="0">
                                          <p:val>
                                            <p:fltVal val="0"/>
                                          </p:val>
                                        </p:tav>
                                        <p:tav tm="100000">
                                          <p:val>
                                            <p:strVal val="#ppt_w"/>
                                          </p:val>
                                        </p:tav>
                                      </p:tavLst>
                                    </p:anim>
                                    <p:anim calcmode="lin" valueType="num">
                                      <p:cBhvr>
                                        <p:cTn id="54" dur="500" fill="hold"/>
                                        <p:tgtEl>
                                          <p:spTgt spid="5">
                                            <p:graphicEl>
                                              <a:dgm id="{D27963A1-03D0-419A-9036-A22DFD1CC66C}"/>
                                            </p:graphicEl>
                                          </p:spTgt>
                                        </p:tgtEl>
                                        <p:attrNameLst>
                                          <p:attrName>ppt_h</p:attrName>
                                        </p:attrNameLst>
                                      </p:cBhvr>
                                      <p:tavLst>
                                        <p:tav tm="0">
                                          <p:val>
                                            <p:fltVal val="0"/>
                                          </p:val>
                                        </p:tav>
                                        <p:tav tm="100000">
                                          <p:val>
                                            <p:strVal val="#ppt_h"/>
                                          </p:val>
                                        </p:tav>
                                      </p:tavLst>
                                    </p:anim>
                                    <p:animEffect transition="in" filter="fade">
                                      <p:cBhvr>
                                        <p:cTn id="55" dur="500"/>
                                        <p:tgtEl>
                                          <p:spTgt spid="5">
                                            <p:graphicEl>
                                              <a:dgm id="{D27963A1-03D0-419A-9036-A22DFD1CC66C}"/>
                                            </p:graphicEl>
                                          </p:spTgt>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5">
                                            <p:graphicEl>
                                              <a:dgm id="{40DA5700-C6F1-49AE-8721-44B171C5CB37}"/>
                                            </p:graphicEl>
                                          </p:spTgt>
                                        </p:tgtEl>
                                        <p:attrNameLst>
                                          <p:attrName>style.visibility</p:attrName>
                                        </p:attrNameLst>
                                      </p:cBhvr>
                                      <p:to>
                                        <p:strVal val="visible"/>
                                      </p:to>
                                    </p:set>
                                    <p:anim calcmode="lin" valueType="num">
                                      <p:cBhvr>
                                        <p:cTn id="58" dur="500" fill="hold"/>
                                        <p:tgtEl>
                                          <p:spTgt spid="5">
                                            <p:graphicEl>
                                              <a:dgm id="{40DA5700-C6F1-49AE-8721-44B171C5CB37}"/>
                                            </p:graphicEl>
                                          </p:spTgt>
                                        </p:tgtEl>
                                        <p:attrNameLst>
                                          <p:attrName>ppt_w</p:attrName>
                                        </p:attrNameLst>
                                      </p:cBhvr>
                                      <p:tavLst>
                                        <p:tav tm="0">
                                          <p:val>
                                            <p:fltVal val="0"/>
                                          </p:val>
                                        </p:tav>
                                        <p:tav tm="100000">
                                          <p:val>
                                            <p:strVal val="#ppt_w"/>
                                          </p:val>
                                        </p:tav>
                                      </p:tavLst>
                                    </p:anim>
                                    <p:anim calcmode="lin" valueType="num">
                                      <p:cBhvr>
                                        <p:cTn id="59" dur="500" fill="hold"/>
                                        <p:tgtEl>
                                          <p:spTgt spid="5">
                                            <p:graphicEl>
                                              <a:dgm id="{40DA5700-C6F1-49AE-8721-44B171C5CB37}"/>
                                            </p:graphicEl>
                                          </p:spTgt>
                                        </p:tgtEl>
                                        <p:attrNameLst>
                                          <p:attrName>ppt_h</p:attrName>
                                        </p:attrNameLst>
                                      </p:cBhvr>
                                      <p:tavLst>
                                        <p:tav tm="0">
                                          <p:val>
                                            <p:fltVal val="0"/>
                                          </p:val>
                                        </p:tav>
                                        <p:tav tm="100000">
                                          <p:val>
                                            <p:strVal val="#ppt_h"/>
                                          </p:val>
                                        </p:tav>
                                      </p:tavLst>
                                    </p:anim>
                                    <p:animEffect transition="in" filter="fade">
                                      <p:cBhvr>
                                        <p:cTn id="60" dur="500"/>
                                        <p:tgtEl>
                                          <p:spTgt spid="5">
                                            <p:graphicEl>
                                              <a:dgm id="{40DA5700-C6F1-49AE-8721-44B171C5CB37}"/>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graphicEl>
                                              <a:dgm id="{6E9365B0-F8F2-464C-B7B2-9CAAED90FA3C}"/>
                                            </p:graphicEl>
                                          </p:spTgt>
                                        </p:tgtEl>
                                        <p:attrNameLst>
                                          <p:attrName>style.visibility</p:attrName>
                                        </p:attrNameLst>
                                      </p:cBhvr>
                                      <p:to>
                                        <p:strVal val="visible"/>
                                      </p:to>
                                    </p:set>
                                    <p:anim calcmode="lin" valueType="num">
                                      <p:cBhvr>
                                        <p:cTn id="63" dur="500" fill="hold"/>
                                        <p:tgtEl>
                                          <p:spTgt spid="5">
                                            <p:graphicEl>
                                              <a:dgm id="{6E9365B0-F8F2-464C-B7B2-9CAAED90FA3C}"/>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6E9365B0-F8F2-464C-B7B2-9CAAED90FA3C}"/>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6E9365B0-F8F2-464C-B7B2-9CAAED90FA3C}"/>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
                                            <p:graphicEl>
                                              <a:dgm id="{9A293E66-F6D9-41BA-A8A7-1892893FF9A2}"/>
                                            </p:graphicEl>
                                          </p:spTgt>
                                        </p:tgtEl>
                                        <p:attrNameLst>
                                          <p:attrName>style.visibility</p:attrName>
                                        </p:attrNameLst>
                                      </p:cBhvr>
                                      <p:to>
                                        <p:strVal val="visible"/>
                                      </p:to>
                                    </p:set>
                                    <p:anim calcmode="lin" valueType="num">
                                      <p:cBhvr>
                                        <p:cTn id="70" dur="500" fill="hold"/>
                                        <p:tgtEl>
                                          <p:spTgt spid="5">
                                            <p:graphicEl>
                                              <a:dgm id="{9A293E66-F6D9-41BA-A8A7-1892893FF9A2}"/>
                                            </p:graphicEl>
                                          </p:spTgt>
                                        </p:tgtEl>
                                        <p:attrNameLst>
                                          <p:attrName>ppt_w</p:attrName>
                                        </p:attrNameLst>
                                      </p:cBhvr>
                                      <p:tavLst>
                                        <p:tav tm="0">
                                          <p:val>
                                            <p:fltVal val="0"/>
                                          </p:val>
                                        </p:tav>
                                        <p:tav tm="100000">
                                          <p:val>
                                            <p:strVal val="#ppt_w"/>
                                          </p:val>
                                        </p:tav>
                                      </p:tavLst>
                                    </p:anim>
                                    <p:anim calcmode="lin" valueType="num">
                                      <p:cBhvr>
                                        <p:cTn id="71" dur="500" fill="hold"/>
                                        <p:tgtEl>
                                          <p:spTgt spid="5">
                                            <p:graphicEl>
                                              <a:dgm id="{9A293E66-F6D9-41BA-A8A7-1892893FF9A2}"/>
                                            </p:graphicEl>
                                          </p:spTgt>
                                        </p:tgtEl>
                                        <p:attrNameLst>
                                          <p:attrName>ppt_h</p:attrName>
                                        </p:attrNameLst>
                                      </p:cBhvr>
                                      <p:tavLst>
                                        <p:tav tm="0">
                                          <p:val>
                                            <p:fltVal val="0"/>
                                          </p:val>
                                        </p:tav>
                                        <p:tav tm="100000">
                                          <p:val>
                                            <p:strVal val="#ppt_h"/>
                                          </p:val>
                                        </p:tav>
                                      </p:tavLst>
                                    </p:anim>
                                    <p:animEffect transition="in" filter="fade">
                                      <p:cBhvr>
                                        <p:cTn id="72" dur="500"/>
                                        <p:tgtEl>
                                          <p:spTgt spid="5">
                                            <p:graphicEl>
                                              <a:dgm id="{9A293E66-F6D9-41BA-A8A7-1892893FF9A2}"/>
                                            </p:graphicEl>
                                          </p:spTgt>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5">
                                            <p:graphicEl>
                                              <a:dgm id="{0BC8D970-CA07-44B5-A47F-C594F5A400F6}"/>
                                            </p:graphicEl>
                                          </p:spTgt>
                                        </p:tgtEl>
                                        <p:attrNameLst>
                                          <p:attrName>style.visibility</p:attrName>
                                        </p:attrNameLst>
                                      </p:cBhvr>
                                      <p:to>
                                        <p:strVal val="visible"/>
                                      </p:to>
                                    </p:set>
                                    <p:anim calcmode="lin" valueType="num">
                                      <p:cBhvr>
                                        <p:cTn id="75" dur="500" fill="hold"/>
                                        <p:tgtEl>
                                          <p:spTgt spid="5">
                                            <p:graphicEl>
                                              <a:dgm id="{0BC8D970-CA07-44B5-A47F-C594F5A400F6}"/>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0BC8D970-CA07-44B5-A47F-C594F5A400F6}"/>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0BC8D970-CA07-44B5-A47F-C594F5A400F6}"/>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
                                            <p:graphicEl>
                                              <a:dgm id="{888A63FB-C437-4B8A-8B6F-A875B6170177}"/>
                                            </p:graphicEl>
                                          </p:spTgt>
                                        </p:tgtEl>
                                        <p:attrNameLst>
                                          <p:attrName>style.visibility</p:attrName>
                                        </p:attrNameLst>
                                      </p:cBhvr>
                                      <p:to>
                                        <p:strVal val="visible"/>
                                      </p:to>
                                    </p:set>
                                    <p:anim calcmode="lin" valueType="num">
                                      <p:cBhvr>
                                        <p:cTn id="80" dur="500" fill="hold"/>
                                        <p:tgtEl>
                                          <p:spTgt spid="5">
                                            <p:graphicEl>
                                              <a:dgm id="{888A63FB-C437-4B8A-8B6F-A875B6170177}"/>
                                            </p:graphicEl>
                                          </p:spTgt>
                                        </p:tgtEl>
                                        <p:attrNameLst>
                                          <p:attrName>ppt_w</p:attrName>
                                        </p:attrNameLst>
                                      </p:cBhvr>
                                      <p:tavLst>
                                        <p:tav tm="0">
                                          <p:val>
                                            <p:fltVal val="0"/>
                                          </p:val>
                                        </p:tav>
                                        <p:tav tm="100000">
                                          <p:val>
                                            <p:strVal val="#ppt_w"/>
                                          </p:val>
                                        </p:tav>
                                      </p:tavLst>
                                    </p:anim>
                                    <p:anim calcmode="lin" valueType="num">
                                      <p:cBhvr>
                                        <p:cTn id="81" dur="500" fill="hold"/>
                                        <p:tgtEl>
                                          <p:spTgt spid="5">
                                            <p:graphicEl>
                                              <a:dgm id="{888A63FB-C437-4B8A-8B6F-A875B6170177}"/>
                                            </p:graphicEl>
                                          </p:spTgt>
                                        </p:tgtEl>
                                        <p:attrNameLst>
                                          <p:attrName>ppt_h</p:attrName>
                                        </p:attrNameLst>
                                      </p:cBhvr>
                                      <p:tavLst>
                                        <p:tav tm="0">
                                          <p:val>
                                            <p:fltVal val="0"/>
                                          </p:val>
                                        </p:tav>
                                        <p:tav tm="100000">
                                          <p:val>
                                            <p:strVal val="#ppt_h"/>
                                          </p:val>
                                        </p:tav>
                                      </p:tavLst>
                                    </p:anim>
                                    <p:animEffect transition="in" filter="fade">
                                      <p:cBhvr>
                                        <p:cTn id="82" dur="500"/>
                                        <p:tgtEl>
                                          <p:spTgt spid="5">
                                            <p:graphicEl>
                                              <a:dgm id="{888A63FB-C437-4B8A-8B6F-A875B61701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8B954A-8552-4C5E-8ADC-7BDB4F16D2CA}"/>
              </a:ext>
            </a:extLst>
          </p:cNvPr>
          <p:cNvSpPr>
            <a:spLocks noGrp="1"/>
          </p:cNvSpPr>
          <p:nvPr>
            <p:ph type="body" idx="4294967295"/>
          </p:nvPr>
        </p:nvSpPr>
        <p:spPr>
          <a:xfrm>
            <a:off x="8414427" y="5210097"/>
            <a:ext cx="2944244" cy="830266"/>
          </a:xfrm>
        </p:spPr>
        <p:txBody>
          <a:bodyPr/>
          <a:lstStyle/>
          <a:p>
            <a:pPr marL="0" indent="0">
              <a:lnSpc>
                <a:spcPct val="100000"/>
              </a:lnSpc>
              <a:buNone/>
            </a:pPr>
            <a:r>
              <a:rPr lang="en-US" dirty="0"/>
              <a:t>* Possible </a:t>
            </a:r>
            <a:r>
              <a:rPr lang="en-US" b="1" dirty="0"/>
              <a:t>Primary Service Provider </a:t>
            </a:r>
            <a:r>
              <a:rPr lang="en-US" dirty="0"/>
              <a:t>(PSP)</a:t>
            </a:r>
          </a:p>
        </p:txBody>
      </p:sp>
      <p:sp>
        <p:nvSpPr>
          <p:cNvPr id="2" name="Title 1">
            <a:extLst>
              <a:ext uri="{FF2B5EF4-FFF2-40B4-BE49-F238E27FC236}">
                <a16:creationId xmlns:a16="http://schemas.microsoft.com/office/drawing/2014/main" id="{35755E83-8F56-63ED-D985-9B3D8AC5DBF0}"/>
              </a:ext>
            </a:extLst>
          </p:cNvPr>
          <p:cNvSpPr>
            <a:spLocks noGrp="1"/>
          </p:cNvSpPr>
          <p:nvPr>
            <p:ph type="title"/>
          </p:nvPr>
        </p:nvSpPr>
        <p:spPr/>
        <p:txBody>
          <a:bodyPr>
            <a:normAutofit fontScale="90000"/>
          </a:bodyPr>
          <a:lstStyle/>
          <a:p>
            <a:r>
              <a:rPr lang="en-US" dirty="0"/>
              <a:t>Primary Service Provider Approach </a:t>
            </a:r>
          </a:p>
        </p:txBody>
      </p:sp>
      <p:graphicFrame>
        <p:nvGraphicFramePr>
          <p:cNvPr id="4" name="Diagram 3">
            <a:extLst>
              <a:ext uri="{FF2B5EF4-FFF2-40B4-BE49-F238E27FC236}">
                <a16:creationId xmlns:a16="http://schemas.microsoft.com/office/drawing/2014/main" id="{9894E745-A506-41B5-A03E-1BA442917923}"/>
              </a:ext>
            </a:extLst>
          </p:cNvPr>
          <p:cNvGraphicFramePr/>
          <p:nvPr>
            <p:extLst>
              <p:ext uri="{D42A27DB-BD31-4B8C-83A1-F6EECF244321}">
                <p14:modId xmlns:p14="http://schemas.microsoft.com/office/powerpoint/2010/main" val="1815078923"/>
              </p:ext>
            </p:extLst>
          </p:nvPr>
        </p:nvGraphicFramePr>
        <p:xfrm>
          <a:off x="-88900" y="1444135"/>
          <a:ext cx="10372768" cy="4910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5101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955A1-21A5-4DD5-B5FD-6D3AC1D24D1A}"/>
              </a:ext>
            </a:extLst>
          </p:cNvPr>
          <p:cNvSpPr txBox="1"/>
          <p:nvPr/>
        </p:nvSpPr>
        <p:spPr>
          <a:xfrm>
            <a:off x="1582993" y="2151727"/>
            <a:ext cx="9026013"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ea typeface="+mn-ea"/>
                <a:cs typeface="+mn-cs"/>
              </a:rPr>
              <a:t>The ability for our son to engage in therapy in the comfort of his own home has been such a big help. It was great to be </a:t>
            </a:r>
            <a:r>
              <a:rPr kumimoji="0" lang="en-US" sz="3200" b="1" i="0" u="none" strike="noStrike" kern="1200" cap="none" spc="0" normalizeH="0" baseline="0" noProof="0" dirty="0">
                <a:ln>
                  <a:noFill/>
                </a:ln>
                <a:effectLst/>
                <a:uLnTx/>
                <a:uFillTx/>
                <a:ea typeface="+mn-ea"/>
                <a:cs typeface="+mn-cs"/>
              </a:rPr>
              <a:t>able to see how different therapies actually worked for us in our own home</a:t>
            </a:r>
            <a:r>
              <a:rPr kumimoji="0" lang="en-US" sz="3200" b="0" i="0" u="none" strike="noStrike" kern="1200" cap="none" spc="0" normalizeH="0" baseline="0" noProof="0" dirty="0">
                <a:ln>
                  <a:noFill/>
                </a:ln>
                <a:effectLst/>
                <a:uLnTx/>
                <a:uFillTx/>
                <a:ea typeface="+mn-ea"/>
                <a:cs typeface="+mn-cs"/>
              </a:rPr>
              <a:t>, with things that we already had.</a:t>
            </a:r>
          </a:p>
        </p:txBody>
      </p:sp>
      <p:pic>
        <p:nvPicPr>
          <p:cNvPr id="5" name="Graphic 4" descr="Quotes">
            <a:extLst>
              <a:ext uri="{FF2B5EF4-FFF2-40B4-BE49-F238E27FC236}">
                <a16:creationId xmlns:a16="http://schemas.microsoft.com/office/drawing/2014/main" id="{00C03E7B-00B2-4D1E-91CF-B3F7784DFE9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50000" r="37483"/>
          <a:stretch/>
        </p:blipFill>
        <p:spPr>
          <a:xfrm>
            <a:off x="540738" y="1391161"/>
            <a:ext cx="1229068" cy="982980"/>
          </a:xfrm>
          <a:prstGeom prst="rect">
            <a:avLst/>
          </a:prstGeom>
        </p:spPr>
      </p:pic>
      <p:pic>
        <p:nvPicPr>
          <p:cNvPr id="6" name="Graphic 5" descr="Quotes">
            <a:extLst>
              <a:ext uri="{FF2B5EF4-FFF2-40B4-BE49-F238E27FC236}">
                <a16:creationId xmlns:a16="http://schemas.microsoft.com/office/drawing/2014/main" id="{D41CB64D-FB72-4039-A442-69F5644D2C00}"/>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7483" b="50000"/>
          <a:stretch/>
        </p:blipFill>
        <p:spPr>
          <a:xfrm>
            <a:off x="9190685" y="4958105"/>
            <a:ext cx="1229068" cy="982980"/>
          </a:xfrm>
          <a:prstGeom prst="rect">
            <a:avLst/>
          </a:prstGeom>
        </p:spPr>
      </p:pic>
    </p:spTree>
    <p:extLst>
      <p:ext uri="{BB962C8B-B14F-4D97-AF65-F5344CB8AC3E}">
        <p14:creationId xmlns:p14="http://schemas.microsoft.com/office/powerpoint/2010/main" val="2963032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A8D639-10B0-461E-AFFE-049183C14095}"/>
              </a:ext>
            </a:extLst>
          </p:cNvPr>
          <p:cNvSpPr>
            <a:spLocks noGrp="1"/>
          </p:cNvSpPr>
          <p:nvPr>
            <p:ph type="body" idx="4294967295"/>
          </p:nvPr>
        </p:nvSpPr>
        <p:spPr>
          <a:xfrm>
            <a:off x="386808" y="1808558"/>
            <a:ext cx="11195591" cy="4235930"/>
          </a:xfrm>
        </p:spPr>
        <p:txBody>
          <a:bodyPr>
            <a:normAutofit/>
          </a:bodyPr>
          <a:lstStyle/>
          <a:p>
            <a:pPr>
              <a:lnSpc>
                <a:spcPct val="100000"/>
              </a:lnSpc>
            </a:pPr>
            <a:r>
              <a:rPr lang="en-US" dirty="0"/>
              <a:t>EI services are not the same as traditional clinical therapy. </a:t>
            </a:r>
          </a:p>
          <a:p>
            <a:pPr lvl="1"/>
            <a:r>
              <a:rPr lang="en-US" dirty="0"/>
              <a:t>EI typically provides services in the child’s home or childcare setting, in the context of everyday routines, based on the family’s priorities.</a:t>
            </a:r>
          </a:p>
          <a:p>
            <a:pPr>
              <a:lnSpc>
                <a:spcPct val="100000"/>
              </a:lnSpc>
            </a:pPr>
            <a:r>
              <a:rPr lang="en-US" dirty="0"/>
              <a:t>EI services can complement medical care</a:t>
            </a:r>
          </a:p>
          <a:p>
            <a:pPr>
              <a:lnSpc>
                <a:spcPct val="100000"/>
              </a:lnSpc>
            </a:pPr>
            <a:r>
              <a:rPr lang="en-US" dirty="0"/>
              <a:t>EI services support parents and caregivers in understanding a child’s delay or disability </a:t>
            </a:r>
          </a:p>
          <a:p>
            <a:pPr>
              <a:lnSpc>
                <a:spcPct val="100000"/>
              </a:lnSpc>
            </a:pPr>
            <a:r>
              <a:rPr lang="en-US" dirty="0"/>
              <a:t>The earlier you refer, the better EI services can ONLY help a child </a:t>
            </a:r>
          </a:p>
        </p:txBody>
      </p:sp>
      <p:sp>
        <p:nvSpPr>
          <p:cNvPr id="2" name="Title 1">
            <a:extLst>
              <a:ext uri="{FF2B5EF4-FFF2-40B4-BE49-F238E27FC236}">
                <a16:creationId xmlns:a16="http://schemas.microsoft.com/office/drawing/2014/main" id="{35755E83-8F56-63ED-D985-9B3D8AC5DBF0}"/>
              </a:ext>
            </a:extLst>
          </p:cNvPr>
          <p:cNvSpPr>
            <a:spLocks noGrp="1"/>
          </p:cNvSpPr>
          <p:nvPr>
            <p:ph type="title"/>
          </p:nvPr>
        </p:nvSpPr>
        <p:spPr/>
        <p:txBody>
          <a:bodyPr>
            <a:normAutofit fontScale="90000"/>
          </a:bodyPr>
          <a:lstStyle/>
          <a:p>
            <a:r>
              <a:rPr lang="en-US" dirty="0"/>
              <a:t>Why medical teams should refer  </a:t>
            </a:r>
            <a:br>
              <a:rPr lang="en-US" dirty="0"/>
            </a:br>
            <a:r>
              <a:rPr lang="en-US" dirty="0"/>
              <a:t>outside clinical setting </a:t>
            </a:r>
          </a:p>
        </p:txBody>
      </p:sp>
    </p:spTree>
    <p:extLst>
      <p:ext uri="{BB962C8B-B14F-4D97-AF65-F5344CB8AC3E}">
        <p14:creationId xmlns:p14="http://schemas.microsoft.com/office/powerpoint/2010/main" val="157155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F3A02-962B-4453-A3D1-4CC84129EF69}"/>
              </a:ext>
            </a:extLst>
          </p:cNvPr>
          <p:cNvSpPr txBox="1"/>
          <p:nvPr/>
        </p:nvSpPr>
        <p:spPr>
          <a:xfrm>
            <a:off x="-16767" y="1875121"/>
            <a:ext cx="5425440" cy="2800767"/>
          </a:xfrm>
          <a:prstGeom prst="rect">
            <a:avLst/>
          </a:prstGeom>
          <a:noFill/>
        </p:spPr>
        <p:txBody>
          <a:bodyPr wrap="square" rtlCol="0">
            <a:spAutoFit/>
          </a:bodyPr>
          <a:lstStyle/>
          <a:p>
            <a:pPr algn="ctr"/>
            <a:r>
              <a:rPr lang="en-US" sz="4400" b="1" dirty="0"/>
              <a:t>Get connected </a:t>
            </a:r>
            <a:br>
              <a:rPr lang="en-US" sz="4400" b="1" dirty="0"/>
            </a:br>
            <a:r>
              <a:rPr lang="en-US" sz="4400" b="1" dirty="0"/>
              <a:t>or refer to </a:t>
            </a:r>
            <a:br>
              <a:rPr lang="en-US" sz="4400" b="1" dirty="0"/>
            </a:br>
            <a:r>
              <a:rPr lang="en-US" sz="4400" b="1" dirty="0"/>
              <a:t>Help Me Grow services today!</a:t>
            </a:r>
          </a:p>
        </p:txBody>
      </p:sp>
      <p:sp>
        <p:nvSpPr>
          <p:cNvPr id="3" name="Rectangle 2">
            <a:extLst>
              <a:ext uri="{FF2B5EF4-FFF2-40B4-BE49-F238E27FC236}">
                <a16:creationId xmlns:a16="http://schemas.microsoft.com/office/drawing/2014/main" id="{FBC9E98B-9156-4047-8645-515C40D27ACC}"/>
              </a:ext>
            </a:extLst>
          </p:cNvPr>
          <p:cNvSpPr/>
          <p:nvPr/>
        </p:nvSpPr>
        <p:spPr>
          <a:xfrm>
            <a:off x="6644640" y="1230830"/>
            <a:ext cx="5315712" cy="5262979"/>
          </a:xfrm>
          <a:prstGeom prst="rect">
            <a:avLst/>
          </a:prstGeom>
        </p:spPr>
        <p:txBody>
          <a:bodyPr wrap="square">
            <a:spAutoFit/>
          </a:bodyPr>
          <a:lstStyle/>
          <a:p>
            <a:r>
              <a:rPr lang="en-US" sz="2800" dirty="0"/>
              <a:t>Complete a referral form online </a:t>
            </a:r>
          </a:p>
          <a:p>
            <a:r>
              <a:rPr lang="en-US" sz="2800" dirty="0"/>
              <a:t>at </a:t>
            </a:r>
            <a:r>
              <a:rPr lang="en-US" sz="2800" b="1" dirty="0"/>
              <a:t>www.helpmegrow.org</a:t>
            </a:r>
            <a:r>
              <a:rPr lang="en-US" sz="2800" dirty="0"/>
              <a:t>. </a:t>
            </a:r>
          </a:p>
          <a:p>
            <a:endParaRPr lang="en-US" sz="2800" dirty="0"/>
          </a:p>
          <a:p>
            <a:r>
              <a:rPr lang="en-US" sz="2800" dirty="0"/>
              <a:t>Call </a:t>
            </a:r>
            <a:r>
              <a:rPr lang="en-US" sz="2800" b="1" dirty="0"/>
              <a:t>(800) 755-GROW (4769) </a:t>
            </a:r>
          </a:p>
          <a:p>
            <a:r>
              <a:rPr lang="en-US" sz="2800" dirty="0"/>
              <a:t>to speak with an intake specialist. </a:t>
            </a:r>
          </a:p>
          <a:p>
            <a:endParaRPr lang="en-US" sz="2800" dirty="0"/>
          </a:p>
          <a:p>
            <a:r>
              <a:rPr lang="en-US" sz="2800" dirty="0"/>
              <a:t>Email a completed referral form to </a:t>
            </a:r>
          </a:p>
          <a:p>
            <a:r>
              <a:rPr lang="en-US" sz="2800" b="1" dirty="0"/>
              <a:t>hmgreferrals@helpmegrow.org</a:t>
            </a:r>
            <a:r>
              <a:rPr lang="en-US" sz="2800" dirty="0"/>
              <a:t>. </a:t>
            </a:r>
          </a:p>
          <a:p>
            <a:endParaRPr lang="en-US" sz="2800" dirty="0"/>
          </a:p>
          <a:p>
            <a:r>
              <a:rPr lang="en-US" sz="2800" dirty="0"/>
              <a:t>Fax completed referral forms to </a:t>
            </a:r>
            <a:r>
              <a:rPr lang="en-US" sz="2800" b="1" dirty="0"/>
              <a:t>(855) 418-3322</a:t>
            </a:r>
            <a:r>
              <a:rPr lang="en-US" sz="2800" dirty="0"/>
              <a:t> or </a:t>
            </a:r>
            <a:r>
              <a:rPr lang="en-US" sz="2800" b="1" dirty="0"/>
              <a:t>(855) 318-3322</a:t>
            </a:r>
            <a:r>
              <a:rPr lang="en-US" sz="2800" dirty="0"/>
              <a:t>.</a:t>
            </a:r>
          </a:p>
          <a:p>
            <a:endParaRPr lang="en-US" sz="2800" dirty="0"/>
          </a:p>
        </p:txBody>
      </p:sp>
      <p:pic>
        <p:nvPicPr>
          <p:cNvPr id="5" name="Picture 4">
            <a:extLst>
              <a:ext uri="{FF2B5EF4-FFF2-40B4-BE49-F238E27FC236}">
                <a16:creationId xmlns:a16="http://schemas.microsoft.com/office/drawing/2014/main" id="{FA6DE1F3-E998-4C12-BA69-EF62F8952BBA}"/>
              </a:ext>
            </a:extLst>
          </p:cNvPr>
          <p:cNvPicPr>
            <a:picLocks noChangeAspect="1"/>
          </p:cNvPicPr>
          <p:nvPr/>
        </p:nvPicPr>
        <p:blipFill rotWithShape="1">
          <a:blip r:embed="rId3">
            <a:extLst>
              <a:ext uri="{28A0092B-C50C-407E-A947-70E740481C1C}">
                <a14:useLocalDpi xmlns:a14="http://schemas.microsoft.com/office/drawing/2010/main" val="0"/>
              </a:ext>
            </a:extLst>
          </a:blip>
          <a:srcRect t="78102"/>
          <a:stretch/>
        </p:blipFill>
        <p:spPr>
          <a:xfrm>
            <a:off x="5242475" y="1094352"/>
            <a:ext cx="1290912" cy="1142232"/>
          </a:xfrm>
          <a:prstGeom prst="rect">
            <a:avLst/>
          </a:prstGeom>
        </p:spPr>
      </p:pic>
      <p:pic>
        <p:nvPicPr>
          <p:cNvPr id="7" name="Picture 6">
            <a:extLst>
              <a:ext uri="{FF2B5EF4-FFF2-40B4-BE49-F238E27FC236}">
                <a16:creationId xmlns:a16="http://schemas.microsoft.com/office/drawing/2014/main" id="{8E151B89-C205-45B6-8E0D-71139BA57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2412" y="2431948"/>
            <a:ext cx="1021436" cy="1142232"/>
          </a:xfrm>
          <a:prstGeom prst="rect">
            <a:avLst/>
          </a:prstGeom>
        </p:spPr>
      </p:pic>
      <p:pic>
        <p:nvPicPr>
          <p:cNvPr id="9" name="Picture 8">
            <a:extLst>
              <a:ext uri="{FF2B5EF4-FFF2-40B4-BE49-F238E27FC236}">
                <a16:creationId xmlns:a16="http://schemas.microsoft.com/office/drawing/2014/main" id="{F8DE2F52-98F3-4C1E-9389-905B84610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2475" y="3765320"/>
            <a:ext cx="1010737" cy="966153"/>
          </a:xfrm>
          <a:prstGeom prst="rect">
            <a:avLst/>
          </a:prstGeom>
        </p:spPr>
      </p:pic>
      <p:pic>
        <p:nvPicPr>
          <p:cNvPr id="11" name="Picture 10">
            <a:extLst>
              <a:ext uri="{FF2B5EF4-FFF2-40B4-BE49-F238E27FC236}">
                <a16:creationId xmlns:a16="http://schemas.microsoft.com/office/drawing/2014/main" id="{89923A85-D95A-44B4-BA8B-EE34FCF6CC71}"/>
              </a:ext>
            </a:extLst>
          </p:cNvPr>
          <p:cNvPicPr>
            <a:picLocks noChangeAspect="1"/>
          </p:cNvPicPr>
          <p:nvPr/>
        </p:nvPicPr>
        <p:blipFill rotWithShape="1">
          <a:blip r:embed="rId3">
            <a:extLst>
              <a:ext uri="{28A0092B-C50C-407E-A947-70E740481C1C}">
                <a14:useLocalDpi xmlns:a14="http://schemas.microsoft.com/office/drawing/2010/main" val="0"/>
              </a:ext>
            </a:extLst>
          </a:blip>
          <a:srcRect t="23910" b="54191"/>
          <a:stretch/>
        </p:blipFill>
        <p:spPr>
          <a:xfrm>
            <a:off x="5158014" y="4895636"/>
            <a:ext cx="1290912" cy="1142232"/>
          </a:xfrm>
          <a:prstGeom prst="rect">
            <a:avLst/>
          </a:prstGeom>
        </p:spPr>
      </p:pic>
    </p:spTree>
    <p:extLst>
      <p:ext uri="{BB962C8B-B14F-4D97-AF65-F5344CB8AC3E}">
        <p14:creationId xmlns:p14="http://schemas.microsoft.com/office/powerpoint/2010/main" val="1623809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2EF4A-F268-B3CC-40A6-700180AAB0DC}"/>
              </a:ext>
            </a:extLst>
          </p:cNvPr>
          <p:cNvSpPr>
            <a:spLocks noGrp="1"/>
          </p:cNvSpPr>
          <p:nvPr>
            <p:ph type="title"/>
          </p:nvPr>
        </p:nvSpPr>
        <p:spPr>
          <a:xfrm>
            <a:off x="474491" y="3429000"/>
            <a:ext cx="10515600" cy="569908"/>
          </a:xfrm>
        </p:spPr>
        <p:txBody>
          <a:bodyPr/>
          <a:lstStyle/>
          <a:p>
            <a:r>
              <a:rPr lang="en-US" dirty="0"/>
              <a:t>Web referral form</a:t>
            </a:r>
          </a:p>
        </p:txBody>
      </p:sp>
      <p:pic>
        <p:nvPicPr>
          <p:cNvPr id="4" name="Picture 3">
            <a:extLst>
              <a:ext uri="{FF2B5EF4-FFF2-40B4-BE49-F238E27FC236}">
                <a16:creationId xmlns:a16="http://schemas.microsoft.com/office/drawing/2014/main" id="{7C03FE9C-DEDB-4628-902D-466C6782B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742" y="692910"/>
            <a:ext cx="6412989" cy="5844982"/>
          </a:xfrm>
          <a:prstGeom prst="rect">
            <a:avLst/>
          </a:prstGeom>
        </p:spPr>
      </p:pic>
    </p:spTree>
    <p:extLst>
      <p:ext uri="{BB962C8B-B14F-4D97-AF65-F5344CB8AC3E}">
        <p14:creationId xmlns:p14="http://schemas.microsoft.com/office/powerpoint/2010/main" val="3564979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1ADC276-B80F-4EA0-914C-7CBCB5FBCDB7}"/>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0" y="-538"/>
            <a:ext cx="12192000" cy="4554538"/>
          </a:xfrm>
        </p:spPr>
      </p:pic>
      <p:sp>
        <p:nvSpPr>
          <p:cNvPr id="4" name="Title 3">
            <a:extLst>
              <a:ext uri="{FF2B5EF4-FFF2-40B4-BE49-F238E27FC236}">
                <a16:creationId xmlns:a16="http://schemas.microsoft.com/office/drawing/2014/main" id="{3C904259-F299-441A-A828-7FD4602D5734}"/>
              </a:ext>
            </a:extLst>
          </p:cNvPr>
          <p:cNvSpPr>
            <a:spLocks noGrp="1"/>
          </p:cNvSpPr>
          <p:nvPr>
            <p:ph type="ctrTitle" idx="4294967295"/>
          </p:nvPr>
        </p:nvSpPr>
        <p:spPr>
          <a:xfrm>
            <a:off x="-1" y="3833813"/>
            <a:ext cx="6863137" cy="1262169"/>
          </a:xfrm>
          <a:solidFill>
            <a:srgbClr val="0098D3"/>
          </a:solidFill>
        </p:spPr>
        <p:txBody>
          <a:bodyPr anchor="ctr">
            <a:normAutofit/>
          </a:bodyPr>
          <a:lstStyle/>
          <a:p>
            <a:pPr algn="ctr"/>
            <a:r>
              <a:rPr lang="en-US" sz="6000" b="1" dirty="0"/>
              <a:t>Thank You!</a:t>
            </a:r>
          </a:p>
        </p:txBody>
      </p:sp>
    </p:spTree>
    <p:extLst>
      <p:ext uri="{BB962C8B-B14F-4D97-AF65-F5344CB8AC3E}">
        <p14:creationId xmlns:p14="http://schemas.microsoft.com/office/powerpoint/2010/main" val="2238844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B98BB-72FB-44E6-ACEA-A4E0E6A1A8E5}"/>
              </a:ext>
            </a:extLst>
          </p:cNvPr>
          <p:cNvSpPr>
            <a:spLocks noGrp="1"/>
          </p:cNvSpPr>
          <p:nvPr>
            <p:ph type="body" idx="4294967295"/>
          </p:nvPr>
        </p:nvSpPr>
        <p:spPr>
          <a:xfrm>
            <a:off x="485471" y="3232147"/>
            <a:ext cx="5344774" cy="479090"/>
          </a:xfrm>
        </p:spPr>
        <p:txBody>
          <a:bodyPr>
            <a:noAutofit/>
          </a:bodyPr>
          <a:lstStyle/>
          <a:p>
            <a:pPr marL="0" indent="0">
              <a:buNone/>
            </a:pPr>
            <a:r>
              <a:rPr lang="en-US" sz="3600" b="1" dirty="0"/>
              <a:t>Presenter’s Name</a:t>
            </a:r>
          </a:p>
        </p:txBody>
      </p:sp>
      <p:pic>
        <p:nvPicPr>
          <p:cNvPr id="9" name="Picture Placeholder 8">
            <a:extLst>
              <a:ext uri="{FF2B5EF4-FFF2-40B4-BE49-F238E27FC236}">
                <a16:creationId xmlns:a16="http://schemas.microsoft.com/office/drawing/2014/main" id="{D42ABA2C-0AEB-4D52-B343-1B6A07F4E285}"/>
              </a:ext>
            </a:extLst>
          </p:cNvPr>
          <p:cNvPicPr>
            <a:picLocks noGrp="1" noChangeAspect="1"/>
          </p:cNvPicPr>
          <p:nvPr>
            <p:ph type="pic" idx="4294967295"/>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716" b="10716"/>
          <a:stretch>
            <a:fillRect/>
          </a:stretch>
        </p:blipFill>
        <p:spPr>
          <a:xfrm>
            <a:off x="5830245" y="1343025"/>
            <a:ext cx="5985516" cy="4701753"/>
          </a:xfrm>
        </p:spPr>
      </p:pic>
      <p:sp>
        <p:nvSpPr>
          <p:cNvPr id="7" name="Text Placeholder 2">
            <a:extLst>
              <a:ext uri="{FF2B5EF4-FFF2-40B4-BE49-F238E27FC236}">
                <a16:creationId xmlns:a16="http://schemas.microsoft.com/office/drawing/2014/main" id="{26017388-2243-4078-AB93-C81C8E24EE84}"/>
              </a:ext>
            </a:extLst>
          </p:cNvPr>
          <p:cNvSpPr txBox="1">
            <a:spLocks/>
          </p:cNvSpPr>
          <p:nvPr/>
        </p:nvSpPr>
        <p:spPr>
          <a:xfrm>
            <a:off x="485471" y="3776211"/>
            <a:ext cx="5240307" cy="479090"/>
          </a:xfrm>
          <a:prstGeom prst="rect">
            <a:avLst/>
          </a:prstGeom>
          <a:noFill/>
          <a:ln>
            <a:noFill/>
          </a:ln>
        </p:spPr>
        <p:txBody>
          <a:bodyPr vert="horz" wrap="square" lIns="91440" tIns="45720" rIns="91440" bIns="45720" anchor="t" anchorCtr="0" compatLnSpc="1">
            <a:normAutofit lnSpcReduction="10000"/>
          </a:bodyPr>
          <a:lstStyle>
            <a:lvl1pPr marL="228600" marR="0" lvl="0" indent="-228600" algn="l" defTabSz="914400" rtl="0" fontAlgn="auto" hangingPunct="1">
              <a:lnSpc>
                <a:spcPct val="120000"/>
              </a:lnSpc>
              <a:spcBef>
                <a:spcPts val="0"/>
              </a:spcBef>
              <a:spcAft>
                <a:spcPts val="500"/>
              </a:spcAft>
              <a:buClr>
                <a:srgbClr val="C12637"/>
              </a:buClr>
              <a:buSzPct val="100000"/>
              <a:buFont typeface="Arial" pitchFamily="34"/>
              <a:buChar char="•"/>
              <a:tabLst/>
              <a:defRPr lang="en-US" sz="2400" b="0" i="0" u="none" strike="noStrike" kern="1200" cap="none" spc="0" baseline="0">
                <a:solidFill>
                  <a:srgbClr val="2A2F36"/>
                </a:solidFill>
                <a:uFillTx/>
                <a:latin typeface="+mn-lt"/>
                <a:ea typeface="Open Sans" pitchFamily="34"/>
                <a:cs typeface="Open Sans" pitchFamily="34"/>
              </a:defRPr>
            </a:lvl1pPr>
            <a:lvl2pPr marL="777240" marR="0" lvl="1" indent="-228600" algn="l" defTabSz="914400" rtl="0" fontAlgn="auto" hangingPunct="1">
              <a:lnSpc>
                <a:spcPct val="100000"/>
              </a:lnSpc>
              <a:spcBef>
                <a:spcPts val="500"/>
              </a:spcBef>
              <a:spcAft>
                <a:spcPts val="500"/>
              </a:spcAft>
              <a:buClr>
                <a:srgbClr val="C12637"/>
              </a:buClr>
              <a:buSzPct val="100000"/>
              <a:buFont typeface="Courier New" panose="02070309020205020404" pitchFamily="49" charset="0"/>
              <a:buChar char="o"/>
              <a:tabLst/>
              <a:defRPr lang="en-US" sz="2400" b="0" i="0" u="none" strike="noStrike" kern="1200" cap="none" spc="0" baseline="0">
                <a:solidFill>
                  <a:srgbClr val="2A2F36"/>
                </a:solidFill>
                <a:uFillTx/>
                <a:latin typeface="+mn-lt"/>
                <a:ea typeface="Open Sans" pitchFamily="34"/>
                <a:cs typeface="Open Sans" pitchFamily="34"/>
              </a:defRPr>
            </a:lvl2pPr>
            <a:lvl3pPr marL="1234440" marR="0" lvl="2" indent="-228600" algn="l" defTabSz="914400" rtl="0" fontAlgn="auto" hangingPunct="1">
              <a:lnSpc>
                <a:spcPct val="90000"/>
              </a:lnSpc>
              <a:spcBef>
                <a:spcPts val="500"/>
              </a:spcBef>
              <a:spcAft>
                <a:spcPts val="500"/>
              </a:spcAft>
              <a:buClr>
                <a:srgbClr val="C12637"/>
              </a:buClr>
              <a:buSzPct val="100000"/>
              <a:buFont typeface="Wingdings" panose="05000000000000000000" pitchFamily="2" charset="2"/>
              <a:buChar char="§"/>
              <a:tabLst/>
              <a:defRPr lang="en-US" sz="2400" b="0" i="0" u="none" strike="noStrike" kern="1200" cap="none" spc="0" baseline="0">
                <a:solidFill>
                  <a:srgbClr val="2A2F36"/>
                </a:solidFill>
                <a:uFillTx/>
                <a:latin typeface="+mn-lt"/>
                <a:ea typeface="Open Sans" pitchFamily="34"/>
                <a:cs typeface="Open Sans" pitchFamily="34"/>
              </a:defRPr>
            </a:lvl3pPr>
            <a:lvl4pPr marL="1600200" marR="0" lvl="3" indent="-228600" algn="l" defTabSz="914400" rtl="0" fontAlgn="auto" hangingPunct="1">
              <a:lnSpc>
                <a:spcPct val="90000"/>
              </a:lnSpc>
              <a:spcBef>
                <a:spcPts val="500"/>
              </a:spcBef>
              <a:spcAft>
                <a:spcPts val="500"/>
              </a:spcAft>
              <a:buClr>
                <a:srgbClr val="C12637"/>
              </a:buClr>
              <a:buSzPct val="100000"/>
              <a:buFont typeface="Wingdings" panose="05000000000000000000" pitchFamily="2" charset="2"/>
              <a:buChar char="Ø"/>
              <a:tabLst/>
              <a:defRPr lang="en-US" sz="2400" b="0" i="0" u="none" strike="noStrike" kern="1200" cap="none" spc="0" baseline="0">
                <a:solidFill>
                  <a:srgbClr val="2A2F36"/>
                </a:solidFill>
                <a:uFillTx/>
                <a:latin typeface="+mn-lt"/>
                <a:ea typeface="Open Sans" pitchFamily="34"/>
                <a:cs typeface="Open Sans" pitchFamily="34"/>
              </a:defRPr>
            </a:lvl4pPr>
            <a:lvl5pPr marL="2057400" marR="0" lvl="4" indent="-228600" algn="l" defTabSz="914400" rtl="0" fontAlgn="auto" hangingPunct="1">
              <a:lnSpc>
                <a:spcPct val="90000"/>
              </a:lnSpc>
              <a:spcBef>
                <a:spcPts val="500"/>
              </a:spcBef>
              <a:spcAft>
                <a:spcPts val="500"/>
              </a:spcAft>
              <a:buClr>
                <a:srgbClr val="C12637"/>
              </a:buClr>
              <a:buSzPct val="100000"/>
              <a:buFont typeface="Wingdings" panose="05000000000000000000" pitchFamily="2" charset="2"/>
              <a:buChar char="v"/>
              <a:tabLst/>
              <a:defRPr lang="en-US" sz="2400" b="0" i="0" u="none" strike="noStrike" kern="1200" cap="none" spc="0" baseline="0">
                <a:solidFill>
                  <a:srgbClr val="2A2F36"/>
                </a:solidFill>
                <a:uFillTx/>
                <a:latin typeface="+mn-lt"/>
                <a:ea typeface="Open Sans" pitchFamily="34"/>
                <a:cs typeface="Open Sans" pitchFamily="34"/>
              </a:defRPr>
            </a:lvl5pPr>
            <a:lvl6pPr marL="228600" marR="0" lvl="0" indent="-228600" algn="l" defTabSz="914400" rtl="0" fontAlgn="auto" hangingPunct="1">
              <a:lnSpc>
                <a:spcPct val="120000"/>
              </a:lnSpc>
              <a:spcBef>
                <a:spcPts val="0"/>
              </a:spcBef>
              <a:spcAft>
                <a:spcPts val="500"/>
              </a:spcAft>
              <a:buClr>
                <a:srgbClr val="C12637"/>
              </a:buClr>
              <a:buSzPct val="110000"/>
              <a:buFont typeface="Arial" pitchFamily="34"/>
              <a:buChar char="•"/>
              <a:tabLst/>
              <a:defRPr lang="en-US" sz="2400" b="0" i="0" u="none" strike="noStrike" kern="1200" cap="none" spc="0" baseline="0">
                <a:solidFill>
                  <a:srgbClr val="2A2F36"/>
                </a:solidFill>
                <a:uFillTx/>
                <a:latin typeface="Source Sans Pro"/>
                <a:ea typeface="Open Sans" pitchFamily="34"/>
                <a:cs typeface="Open Sans" pitchFamily="3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Agency name</a:t>
            </a:r>
          </a:p>
        </p:txBody>
      </p:sp>
    </p:spTree>
    <p:extLst>
      <p:ext uri="{BB962C8B-B14F-4D97-AF65-F5344CB8AC3E}">
        <p14:creationId xmlns:p14="http://schemas.microsoft.com/office/powerpoint/2010/main" val="320478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3">
            <a:extLst>
              <a:ext uri="{FF2B5EF4-FFF2-40B4-BE49-F238E27FC236}">
                <a16:creationId xmlns:a16="http://schemas.microsoft.com/office/drawing/2014/main" id="{704A731F-24F0-4767-8A4B-E379448FD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462709"/>
            <a:ext cx="12191998" cy="4585063"/>
          </a:xfrm>
          <a:prstGeom prst="rect">
            <a:avLst/>
          </a:prstGeom>
        </p:spPr>
      </p:pic>
      <p:sp>
        <p:nvSpPr>
          <p:cNvPr id="5" name="Title 3">
            <a:extLst>
              <a:ext uri="{FF2B5EF4-FFF2-40B4-BE49-F238E27FC236}">
                <a16:creationId xmlns:a16="http://schemas.microsoft.com/office/drawing/2014/main" id="{BB351E2E-852E-4596-9B04-FA780C0C1804}"/>
              </a:ext>
            </a:extLst>
          </p:cNvPr>
          <p:cNvSpPr txBox="1">
            <a:spLocks/>
          </p:cNvSpPr>
          <p:nvPr/>
        </p:nvSpPr>
        <p:spPr>
          <a:xfrm>
            <a:off x="1079500" y="1187184"/>
            <a:ext cx="6235201" cy="792000"/>
          </a:xfrm>
          <a:prstGeom prst="rect">
            <a:avLst/>
          </a:prstGeom>
          <a:solidFill>
            <a:srgbClr val="0E3F75"/>
          </a:solidFill>
        </p:spPr>
        <p:txBody>
          <a:bodyPr vert="horz" lIns="91440" tIns="45720" rIns="91440" bIns="45720" rtlCol="0" anchor="ctr">
            <a:normAutofit/>
          </a:bodyPr>
          <a:lstStyle>
            <a:lvl1pPr algn="l" defTabSz="914400" rtl="0" eaLnBrk="1" latinLnBrk="0" hangingPunct="1">
              <a:lnSpc>
                <a:spcPct val="10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n-lt"/>
                <a:ea typeface="+mj-ea"/>
                <a:cs typeface="Arial" panose="020B0604020202020204" pitchFamily="34" charset="0"/>
              </a:rPr>
              <a:t>Why Help Me Grow?</a:t>
            </a:r>
          </a:p>
        </p:txBody>
      </p:sp>
      <p:sp>
        <p:nvSpPr>
          <p:cNvPr id="2" name="TextBox 1">
            <a:extLst>
              <a:ext uri="{FF2B5EF4-FFF2-40B4-BE49-F238E27FC236}">
                <a16:creationId xmlns:a16="http://schemas.microsoft.com/office/drawing/2014/main" id="{A16BDC36-DC2F-4ECE-859E-185C53DDBB4A}"/>
              </a:ext>
            </a:extLst>
          </p:cNvPr>
          <p:cNvSpPr txBox="1"/>
          <p:nvPr/>
        </p:nvSpPr>
        <p:spPr>
          <a:xfrm>
            <a:off x="2733829" y="2324272"/>
            <a:ext cx="2419831" cy="2554545"/>
          </a:xfrm>
          <a:prstGeom prst="rect">
            <a:avLst/>
          </a:prstGeom>
          <a:noFill/>
        </p:spPr>
        <p:txBody>
          <a:bodyPr wrap="square" rtlCol="0">
            <a:spAutoFit/>
          </a:bodyPr>
          <a:lstStyle/>
          <a:p>
            <a:r>
              <a:rPr lang="en-US" sz="3200" b="1" dirty="0">
                <a:solidFill>
                  <a:srgbClr val="0E3F75"/>
                </a:solidFill>
              </a:rPr>
              <a:t>Early experiences create the foundation for success.</a:t>
            </a:r>
          </a:p>
        </p:txBody>
      </p:sp>
    </p:spTree>
    <p:extLst>
      <p:ext uri="{BB962C8B-B14F-4D97-AF65-F5344CB8AC3E}">
        <p14:creationId xmlns:p14="http://schemas.microsoft.com/office/powerpoint/2010/main" val="2407689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3F7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1D8C7-125C-4D20-B442-451356C7E43A}"/>
              </a:ext>
            </a:extLst>
          </p:cNvPr>
          <p:cNvSpPr/>
          <p:nvPr/>
        </p:nvSpPr>
        <p:spPr>
          <a:xfrm>
            <a:off x="-195943" y="6096000"/>
            <a:ext cx="1035908" cy="7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EA166CF-C489-43C5-844D-FDF1CC8E3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36" y="197223"/>
            <a:ext cx="10598727" cy="6858000"/>
          </a:xfrm>
          <a:prstGeom prst="rect">
            <a:avLst/>
          </a:prstGeom>
        </p:spPr>
      </p:pic>
      <p:pic>
        <p:nvPicPr>
          <p:cNvPr id="10" name="Picture 9">
            <a:extLst>
              <a:ext uri="{FF2B5EF4-FFF2-40B4-BE49-F238E27FC236}">
                <a16:creationId xmlns:a16="http://schemas.microsoft.com/office/drawing/2014/main" id="{4314E870-4E17-4966-A4CE-3CAF39EF4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212" y="322729"/>
            <a:ext cx="2638411" cy="699297"/>
          </a:xfrm>
          <a:prstGeom prst="rect">
            <a:avLst/>
          </a:prstGeom>
        </p:spPr>
      </p:pic>
    </p:spTree>
    <p:extLst>
      <p:ext uri="{BB962C8B-B14F-4D97-AF65-F5344CB8AC3E}">
        <p14:creationId xmlns:p14="http://schemas.microsoft.com/office/powerpoint/2010/main" val="996410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Isosceles Triangle 86">
            <a:extLst>
              <a:ext uri="{FF2B5EF4-FFF2-40B4-BE49-F238E27FC236}">
                <a16:creationId xmlns:a16="http://schemas.microsoft.com/office/drawing/2014/main" id="{C94A80FC-E1C7-475D-8633-5E4475F07447}"/>
              </a:ext>
              <a:ext uri="{C183D7F6-B498-43B3-948B-1728B52AA6E4}">
                <adec:decorative xmlns:adec="http://schemas.microsoft.com/office/drawing/2017/decorative" val="1"/>
              </a:ext>
            </a:extLst>
          </p:cNvPr>
          <p:cNvSpPr/>
          <p:nvPr/>
        </p:nvSpPr>
        <p:spPr>
          <a:xfrm rot="16200000" flipH="1" flipV="1">
            <a:off x="3828467" y="3617224"/>
            <a:ext cx="303315" cy="229777"/>
          </a:xfrm>
          <a:prstGeom prst="triangle">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982CEE5F-FCBC-4207-BE60-F8CED177567E}"/>
              </a:ext>
            </a:extLst>
          </p:cNvPr>
          <p:cNvSpPr txBox="1"/>
          <p:nvPr/>
        </p:nvSpPr>
        <p:spPr>
          <a:xfrm>
            <a:off x="4896420" y="1396540"/>
            <a:ext cx="3205656" cy="707886"/>
          </a:xfrm>
          <a:prstGeom prst="rect">
            <a:avLst/>
          </a:prstGeom>
          <a:noFill/>
        </p:spPr>
        <p:txBody>
          <a:bodyPr wrap="square" rtlCol="0">
            <a:spAutoFit/>
          </a:bodyPr>
          <a:lstStyle/>
          <a:p>
            <a:pPr algn="ctr"/>
            <a:r>
              <a:rPr lang="en-US" sz="2000" b="1" dirty="0"/>
              <a:t>Early Childhood Central Intake and Referral</a:t>
            </a:r>
          </a:p>
        </p:txBody>
      </p:sp>
      <p:sp>
        <p:nvSpPr>
          <p:cNvPr id="56" name="TextBox 55">
            <a:extLst>
              <a:ext uri="{FF2B5EF4-FFF2-40B4-BE49-F238E27FC236}">
                <a16:creationId xmlns:a16="http://schemas.microsoft.com/office/drawing/2014/main" id="{DE244081-03B0-49DD-A133-F3235DC2DE26}"/>
              </a:ext>
            </a:extLst>
          </p:cNvPr>
          <p:cNvSpPr txBox="1"/>
          <p:nvPr/>
        </p:nvSpPr>
        <p:spPr>
          <a:xfrm>
            <a:off x="518132" y="2070381"/>
            <a:ext cx="3404528" cy="4508927"/>
          </a:xfrm>
          <a:prstGeom prst="rect">
            <a:avLst/>
          </a:prstGeom>
          <a:noFill/>
        </p:spPr>
        <p:txBody>
          <a:bodyPr wrap="square" rtlCol="0">
            <a:spAutoFit/>
          </a:bodyPr>
          <a:lstStyle/>
          <a:p>
            <a:pPr marL="171450" indent="-171450">
              <a:spcAft>
                <a:spcPts val="600"/>
              </a:spcAft>
              <a:buClr>
                <a:srgbClr val="54C9E8"/>
              </a:buClr>
              <a:buFont typeface="Arial" panose="020B0604020202020204" pitchFamily="34" charset="0"/>
              <a:buChar char="•"/>
            </a:pPr>
            <a:r>
              <a:rPr lang="en-US" sz="1200" dirty="0"/>
              <a:t>Prenatal providers</a:t>
            </a:r>
          </a:p>
          <a:p>
            <a:pPr marL="171450" indent="-171450">
              <a:spcAft>
                <a:spcPts val="600"/>
              </a:spcAft>
              <a:buClr>
                <a:srgbClr val="54C9E8"/>
              </a:buClr>
              <a:buFont typeface="Arial" panose="020B0604020202020204" pitchFamily="34" charset="0"/>
              <a:buChar char="•"/>
            </a:pPr>
            <a:r>
              <a:rPr lang="en-US" sz="1200" dirty="0"/>
              <a:t>Physicians and other medical providers</a:t>
            </a:r>
          </a:p>
          <a:p>
            <a:pPr marL="171450" indent="-171450">
              <a:spcAft>
                <a:spcPts val="600"/>
              </a:spcAft>
              <a:buClr>
                <a:srgbClr val="54C9E8"/>
              </a:buClr>
              <a:buFont typeface="Arial" panose="020B0604020202020204" pitchFamily="34" charset="0"/>
              <a:buChar char="•"/>
            </a:pPr>
            <a:r>
              <a:rPr lang="en-US" sz="1200" dirty="0"/>
              <a:t>Public Children Services agencies</a:t>
            </a:r>
          </a:p>
          <a:p>
            <a:pPr marL="171450" indent="-171450">
              <a:spcAft>
                <a:spcPts val="600"/>
              </a:spcAft>
              <a:buClr>
                <a:srgbClr val="54C9E8"/>
              </a:buClr>
              <a:buFont typeface="Arial" panose="020B0604020202020204" pitchFamily="34" charset="0"/>
              <a:buChar char="•"/>
            </a:pPr>
            <a:r>
              <a:rPr lang="en-US" sz="1200" dirty="0"/>
              <a:t>Electronic Pregnancy Risk Assessment forms</a:t>
            </a:r>
          </a:p>
          <a:p>
            <a:pPr marL="171450" indent="-171450">
              <a:spcAft>
                <a:spcPts val="600"/>
              </a:spcAft>
              <a:buClr>
                <a:srgbClr val="54C9E8"/>
              </a:buClr>
              <a:buFont typeface="Arial" panose="020B0604020202020204" pitchFamily="34" charset="0"/>
              <a:buChar char="•"/>
            </a:pPr>
            <a:r>
              <a:rPr lang="en-US" sz="1200" dirty="0"/>
              <a:t>WIC</a:t>
            </a:r>
          </a:p>
          <a:p>
            <a:pPr marL="171450" indent="-171450">
              <a:spcAft>
                <a:spcPts val="600"/>
              </a:spcAft>
              <a:buClr>
                <a:srgbClr val="54C9E8"/>
              </a:buClr>
              <a:buFont typeface="Arial" panose="020B0604020202020204" pitchFamily="34" charset="0"/>
              <a:buChar char="•"/>
            </a:pPr>
            <a:r>
              <a:rPr lang="en-US" sz="1200" dirty="0"/>
              <a:t>211</a:t>
            </a:r>
          </a:p>
          <a:p>
            <a:pPr marL="171450" indent="-171450">
              <a:spcAft>
                <a:spcPts val="600"/>
              </a:spcAft>
              <a:buClr>
                <a:srgbClr val="54C9E8"/>
              </a:buClr>
              <a:buFont typeface="Arial" panose="020B0604020202020204" pitchFamily="34" charset="0"/>
              <a:buChar char="•"/>
            </a:pPr>
            <a:r>
              <a:rPr lang="en-US" sz="1200" dirty="0"/>
              <a:t>Early Care and Education providers</a:t>
            </a:r>
          </a:p>
          <a:p>
            <a:pPr marL="171450" indent="-171450">
              <a:spcAft>
                <a:spcPts val="600"/>
              </a:spcAft>
              <a:buClr>
                <a:srgbClr val="54C9E8"/>
              </a:buClr>
              <a:buFont typeface="Arial" panose="020B0604020202020204" pitchFamily="34" charset="0"/>
              <a:buChar char="•"/>
            </a:pPr>
            <a:r>
              <a:rPr lang="en-US" sz="1200" dirty="0"/>
              <a:t>Non-profit agencies</a:t>
            </a:r>
          </a:p>
          <a:p>
            <a:pPr marL="171450" indent="-171450">
              <a:spcAft>
                <a:spcPts val="600"/>
              </a:spcAft>
              <a:buClr>
                <a:srgbClr val="54C9E8"/>
              </a:buClr>
              <a:buFont typeface="Arial" panose="020B0604020202020204" pitchFamily="34" charset="0"/>
              <a:buChar char="•"/>
            </a:pPr>
            <a:r>
              <a:rPr lang="en-US" sz="1200" dirty="0"/>
              <a:t>Early Intervention providers</a:t>
            </a:r>
          </a:p>
          <a:p>
            <a:pPr marL="171450" indent="-171450">
              <a:spcAft>
                <a:spcPts val="600"/>
              </a:spcAft>
              <a:buClr>
                <a:srgbClr val="54C9E8"/>
              </a:buClr>
              <a:buFont typeface="Arial" panose="020B0604020202020204" pitchFamily="34" charset="0"/>
              <a:buChar char="•"/>
            </a:pPr>
            <a:r>
              <a:rPr lang="en-US" sz="1200" dirty="0"/>
              <a:t>Home Visiting providers</a:t>
            </a:r>
          </a:p>
          <a:p>
            <a:pPr marL="171450" indent="-171450">
              <a:spcAft>
                <a:spcPts val="600"/>
              </a:spcAft>
              <a:buClr>
                <a:srgbClr val="54C9E8"/>
              </a:buClr>
              <a:buFont typeface="Arial" panose="020B0604020202020204" pitchFamily="34" charset="0"/>
              <a:buChar char="•"/>
            </a:pPr>
            <a:r>
              <a:rPr lang="en-US" sz="1200" dirty="0"/>
              <a:t>Hospital-based Child Find Specialists</a:t>
            </a:r>
          </a:p>
          <a:p>
            <a:pPr marL="171450" indent="-171450">
              <a:spcAft>
                <a:spcPts val="600"/>
              </a:spcAft>
              <a:buClr>
                <a:srgbClr val="54C9E8"/>
              </a:buClr>
              <a:buFont typeface="Arial" panose="020B0604020202020204" pitchFamily="34" charset="0"/>
              <a:buChar char="•"/>
            </a:pPr>
            <a:r>
              <a:rPr lang="en-US" sz="1200" dirty="0"/>
              <a:t>Community health workers</a:t>
            </a:r>
          </a:p>
          <a:p>
            <a:pPr marL="171450" indent="-171450">
              <a:spcAft>
                <a:spcPts val="600"/>
              </a:spcAft>
              <a:buClr>
                <a:srgbClr val="54C9E8"/>
              </a:buClr>
              <a:buFont typeface="Arial" panose="020B0604020202020204" pitchFamily="34" charset="0"/>
              <a:buChar char="•"/>
            </a:pPr>
            <a:r>
              <a:rPr lang="en-US" sz="1200" dirty="0"/>
              <a:t>Primary caregivers, family members, and friends</a:t>
            </a:r>
          </a:p>
          <a:p>
            <a:pPr marL="171450" indent="-171450">
              <a:spcAft>
                <a:spcPts val="600"/>
              </a:spcAft>
              <a:buClr>
                <a:srgbClr val="54C9E8"/>
              </a:buClr>
              <a:buFont typeface="Arial" panose="020B0604020202020204" pitchFamily="34" charset="0"/>
              <a:buChar char="•"/>
            </a:pPr>
            <a:r>
              <a:rPr lang="en-US" sz="1200" dirty="0"/>
              <a:t>Managed care providers</a:t>
            </a:r>
          </a:p>
          <a:p>
            <a:pPr marL="171450" indent="-171450">
              <a:spcAft>
                <a:spcPts val="600"/>
              </a:spcAft>
              <a:buClr>
                <a:srgbClr val="54C9E8"/>
              </a:buClr>
              <a:buFont typeface="Arial" panose="020B0604020202020204" pitchFamily="34" charset="0"/>
              <a:buChar char="•"/>
            </a:pPr>
            <a:r>
              <a:rPr lang="en-US" sz="1200" dirty="0"/>
              <a:t>Neighborhood Navigators</a:t>
            </a:r>
          </a:p>
          <a:p>
            <a:pPr>
              <a:spcAft>
                <a:spcPts val="600"/>
              </a:spcAft>
            </a:pPr>
            <a:endParaRPr lang="en-US" sz="3200" dirty="0"/>
          </a:p>
        </p:txBody>
      </p:sp>
      <p:sp>
        <p:nvSpPr>
          <p:cNvPr id="57" name="TextBox 56">
            <a:extLst>
              <a:ext uri="{FF2B5EF4-FFF2-40B4-BE49-F238E27FC236}">
                <a16:creationId xmlns:a16="http://schemas.microsoft.com/office/drawing/2014/main" id="{FA9E4073-98AA-4148-840C-5DF344127CB8}"/>
              </a:ext>
            </a:extLst>
          </p:cNvPr>
          <p:cNvSpPr txBox="1"/>
          <p:nvPr/>
        </p:nvSpPr>
        <p:spPr>
          <a:xfrm>
            <a:off x="1198127" y="1442895"/>
            <a:ext cx="2565441" cy="461665"/>
          </a:xfrm>
          <a:prstGeom prst="rect">
            <a:avLst/>
          </a:prstGeom>
          <a:noFill/>
        </p:spPr>
        <p:txBody>
          <a:bodyPr wrap="square" rtlCol="0">
            <a:spAutoFit/>
          </a:bodyPr>
          <a:lstStyle/>
          <a:p>
            <a:pPr algn="ctr"/>
            <a:r>
              <a:rPr lang="en-US" sz="2400" b="1" dirty="0"/>
              <a:t>Referral Sources</a:t>
            </a:r>
          </a:p>
        </p:txBody>
      </p:sp>
      <p:sp>
        <p:nvSpPr>
          <p:cNvPr id="58" name="Rectangle: Rounded Corners 57">
            <a:extLst>
              <a:ext uri="{FF2B5EF4-FFF2-40B4-BE49-F238E27FC236}">
                <a16:creationId xmlns:a16="http://schemas.microsoft.com/office/drawing/2014/main" id="{050C19BE-7850-486C-BEBE-A87CFB45A5CF}"/>
              </a:ext>
            </a:extLst>
          </p:cNvPr>
          <p:cNvSpPr/>
          <p:nvPr/>
        </p:nvSpPr>
        <p:spPr>
          <a:xfrm>
            <a:off x="9293535" y="2035610"/>
            <a:ext cx="2380333" cy="45146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7583C26C-6B54-4D0C-AA41-0CFB44229DA1}"/>
              </a:ext>
            </a:extLst>
          </p:cNvPr>
          <p:cNvSpPr txBox="1"/>
          <p:nvPr/>
        </p:nvSpPr>
        <p:spPr>
          <a:xfrm>
            <a:off x="9527616" y="1327724"/>
            <a:ext cx="1840798" cy="707886"/>
          </a:xfrm>
          <a:prstGeom prst="rect">
            <a:avLst/>
          </a:prstGeom>
          <a:noFill/>
        </p:spPr>
        <p:txBody>
          <a:bodyPr wrap="square" rtlCol="0">
            <a:spAutoFit/>
          </a:bodyPr>
          <a:lstStyle/>
          <a:p>
            <a:pPr algn="ctr"/>
            <a:r>
              <a:rPr lang="en-US" sz="2000" b="1" dirty="0"/>
              <a:t>System of Support</a:t>
            </a:r>
          </a:p>
        </p:txBody>
      </p:sp>
      <p:grpSp>
        <p:nvGrpSpPr>
          <p:cNvPr id="71" name="Group 70">
            <a:extLst>
              <a:ext uri="{FF2B5EF4-FFF2-40B4-BE49-F238E27FC236}">
                <a16:creationId xmlns:a16="http://schemas.microsoft.com/office/drawing/2014/main" id="{94D5C358-05B3-4F0C-BE7B-CBAFA9AA78E8}"/>
              </a:ext>
            </a:extLst>
          </p:cNvPr>
          <p:cNvGrpSpPr/>
          <p:nvPr/>
        </p:nvGrpSpPr>
        <p:grpSpPr>
          <a:xfrm>
            <a:off x="9777137" y="2261433"/>
            <a:ext cx="1536147" cy="914400"/>
            <a:chOff x="3098354" y="912503"/>
            <a:chExt cx="2107653" cy="470251"/>
          </a:xfrm>
        </p:grpSpPr>
        <p:sp>
          <p:nvSpPr>
            <p:cNvPr id="72" name="Rectangle: Rounded Corners 71">
              <a:extLst>
                <a:ext uri="{FF2B5EF4-FFF2-40B4-BE49-F238E27FC236}">
                  <a16:creationId xmlns:a16="http://schemas.microsoft.com/office/drawing/2014/main" id="{191B7143-6C20-43F1-A26C-B8B2D8B0D98C}"/>
                </a:ext>
              </a:extLst>
            </p:cNvPr>
            <p:cNvSpPr/>
            <p:nvPr/>
          </p:nvSpPr>
          <p:spPr>
            <a:xfrm>
              <a:off x="3098354" y="912503"/>
              <a:ext cx="2107653" cy="4702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3" name="Rectangle: Rounded Corners 12">
              <a:extLst>
                <a:ext uri="{FF2B5EF4-FFF2-40B4-BE49-F238E27FC236}">
                  <a16:creationId xmlns:a16="http://schemas.microsoft.com/office/drawing/2014/main" id="{3CD12F74-2947-4A3E-B6E2-DD1E74069C57}"/>
                </a:ext>
              </a:extLst>
            </p:cNvPr>
            <p:cNvSpPr txBox="1"/>
            <p:nvPr/>
          </p:nvSpPr>
          <p:spPr>
            <a:xfrm>
              <a:off x="3112127" y="926276"/>
              <a:ext cx="2080107" cy="442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600" b="1" i="0" u="none" kern="1200" dirty="0"/>
                <a:t>Early </a:t>
              </a:r>
              <a:r>
                <a:rPr lang="en-US" sz="1600" b="1" dirty="0"/>
                <a:t>Intervention programs</a:t>
              </a:r>
              <a:endParaRPr lang="en-US" sz="1600" b="0" i="0" u="none" kern="1200" dirty="0"/>
            </a:p>
          </p:txBody>
        </p:sp>
      </p:grpSp>
      <p:grpSp>
        <p:nvGrpSpPr>
          <p:cNvPr id="77" name="Group 76">
            <a:extLst>
              <a:ext uri="{FF2B5EF4-FFF2-40B4-BE49-F238E27FC236}">
                <a16:creationId xmlns:a16="http://schemas.microsoft.com/office/drawing/2014/main" id="{558399CB-7E3E-4E0E-949F-38548EBAF96B}"/>
              </a:ext>
            </a:extLst>
          </p:cNvPr>
          <p:cNvGrpSpPr/>
          <p:nvPr/>
        </p:nvGrpSpPr>
        <p:grpSpPr>
          <a:xfrm>
            <a:off x="9805865" y="5360521"/>
            <a:ext cx="1546205" cy="914400"/>
            <a:chOff x="3098354" y="1916941"/>
            <a:chExt cx="2107653" cy="470251"/>
          </a:xfrm>
        </p:grpSpPr>
        <p:sp>
          <p:nvSpPr>
            <p:cNvPr id="78" name="Rectangle: Rounded Corners 77">
              <a:extLst>
                <a:ext uri="{FF2B5EF4-FFF2-40B4-BE49-F238E27FC236}">
                  <a16:creationId xmlns:a16="http://schemas.microsoft.com/office/drawing/2014/main" id="{7DD64147-61AC-4C9B-9683-AA72A8971E66}"/>
                </a:ext>
              </a:extLst>
            </p:cNvPr>
            <p:cNvSpPr/>
            <p:nvPr/>
          </p:nvSpPr>
          <p:spPr>
            <a:xfrm>
              <a:off x="3098354" y="1916941"/>
              <a:ext cx="2107653" cy="4702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9" name="Rectangle: Rounded Corners 16">
              <a:extLst>
                <a:ext uri="{FF2B5EF4-FFF2-40B4-BE49-F238E27FC236}">
                  <a16:creationId xmlns:a16="http://schemas.microsoft.com/office/drawing/2014/main" id="{5BF63C19-6754-416C-98CE-749369914EC5}"/>
                </a:ext>
              </a:extLst>
            </p:cNvPr>
            <p:cNvSpPr txBox="1"/>
            <p:nvPr/>
          </p:nvSpPr>
          <p:spPr>
            <a:xfrm>
              <a:off x="3112127" y="1930714"/>
              <a:ext cx="2080107" cy="442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600" b="1" dirty="0"/>
                <a:t>Community Resources</a:t>
              </a:r>
              <a:endParaRPr lang="en-US" sz="1600" dirty="0"/>
            </a:p>
          </p:txBody>
        </p:sp>
      </p:grpSp>
      <p:grpSp>
        <p:nvGrpSpPr>
          <p:cNvPr id="83" name="Group 82">
            <a:extLst>
              <a:ext uri="{FF2B5EF4-FFF2-40B4-BE49-F238E27FC236}">
                <a16:creationId xmlns:a16="http://schemas.microsoft.com/office/drawing/2014/main" id="{9B0D4726-23BB-46F7-8977-332234FEC318}"/>
              </a:ext>
            </a:extLst>
          </p:cNvPr>
          <p:cNvGrpSpPr/>
          <p:nvPr/>
        </p:nvGrpSpPr>
        <p:grpSpPr>
          <a:xfrm>
            <a:off x="9767098" y="3289167"/>
            <a:ext cx="1536147" cy="914400"/>
            <a:chOff x="3098354" y="912503"/>
            <a:chExt cx="2107653" cy="470251"/>
          </a:xfrm>
          <a:solidFill>
            <a:srgbClr val="0E3F75"/>
          </a:solidFill>
        </p:grpSpPr>
        <p:sp>
          <p:nvSpPr>
            <p:cNvPr id="84" name="Rectangle: Rounded Corners 83">
              <a:extLst>
                <a:ext uri="{FF2B5EF4-FFF2-40B4-BE49-F238E27FC236}">
                  <a16:creationId xmlns:a16="http://schemas.microsoft.com/office/drawing/2014/main" id="{6ADC7F05-C76E-4EFC-AA9F-036158AD2178}"/>
                </a:ext>
              </a:extLst>
            </p:cNvPr>
            <p:cNvSpPr/>
            <p:nvPr/>
          </p:nvSpPr>
          <p:spPr>
            <a:xfrm>
              <a:off x="3098354" y="912503"/>
              <a:ext cx="2107653" cy="470251"/>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Rectangle: Rounded Corners 12">
              <a:extLst>
                <a:ext uri="{FF2B5EF4-FFF2-40B4-BE49-F238E27FC236}">
                  <a16:creationId xmlns:a16="http://schemas.microsoft.com/office/drawing/2014/main" id="{423E2F53-8774-47EF-9D70-5FDF5C11C739}"/>
                </a:ext>
              </a:extLst>
            </p:cNvPr>
            <p:cNvSpPr txBox="1"/>
            <p:nvPr/>
          </p:nvSpPr>
          <p:spPr>
            <a:xfrm>
              <a:off x="3112127" y="926276"/>
              <a:ext cx="2080107" cy="4427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600" b="1" i="0" u="none" kern="1200" dirty="0"/>
                <a:t>Home Visiting programs</a:t>
              </a:r>
            </a:p>
            <a:p>
              <a:pPr marL="0" lvl="0" indent="0" algn="ctr" defTabSz="488950">
                <a:lnSpc>
                  <a:spcPct val="90000"/>
                </a:lnSpc>
                <a:spcBef>
                  <a:spcPct val="0"/>
                </a:spcBef>
                <a:spcAft>
                  <a:spcPct val="35000"/>
                </a:spcAft>
                <a:buNone/>
              </a:pPr>
              <a:r>
                <a:rPr lang="en-US" sz="1050" b="1" dirty="0"/>
                <a:t>(Newborn and ongoing)</a:t>
              </a:r>
              <a:endParaRPr lang="en-US" sz="1050" b="0" i="0" u="none" kern="1200" dirty="0"/>
            </a:p>
          </p:txBody>
        </p:sp>
      </p:grpSp>
      <p:pic>
        <p:nvPicPr>
          <p:cNvPr id="93" name="Picture 92">
            <a:extLst>
              <a:ext uri="{FF2B5EF4-FFF2-40B4-BE49-F238E27FC236}">
                <a16:creationId xmlns:a16="http://schemas.microsoft.com/office/drawing/2014/main" id="{42B1DB5E-6877-483B-9FC5-297804A70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215" y="2116268"/>
            <a:ext cx="4329263" cy="4353366"/>
          </a:xfrm>
          <a:prstGeom prst="rect">
            <a:avLst/>
          </a:prstGeom>
        </p:spPr>
      </p:pic>
      <p:sp>
        <p:nvSpPr>
          <p:cNvPr id="25" name="Isosceles Triangle 24">
            <a:extLst>
              <a:ext uri="{FF2B5EF4-FFF2-40B4-BE49-F238E27FC236}">
                <a16:creationId xmlns:a16="http://schemas.microsoft.com/office/drawing/2014/main" id="{E3A2A9C7-D75A-4229-985B-9EB7FB39BFB6}"/>
              </a:ext>
              <a:ext uri="{C183D7F6-B498-43B3-948B-1728B52AA6E4}">
                <adec:decorative xmlns:adec="http://schemas.microsoft.com/office/drawing/2017/decorative" val="1"/>
              </a:ext>
            </a:extLst>
          </p:cNvPr>
          <p:cNvSpPr/>
          <p:nvPr/>
        </p:nvSpPr>
        <p:spPr>
          <a:xfrm rot="16200000" flipH="1" flipV="1">
            <a:off x="8772043" y="3624112"/>
            <a:ext cx="303315" cy="229777"/>
          </a:xfrm>
          <a:prstGeom prst="triangle">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
            <a:extLst>
              <a:ext uri="{FF2B5EF4-FFF2-40B4-BE49-F238E27FC236}">
                <a16:creationId xmlns:a16="http://schemas.microsoft.com/office/drawing/2014/main" id="{453483A2-998F-4250-9DF6-090DFCB10220}"/>
              </a:ext>
            </a:extLst>
          </p:cNvPr>
          <p:cNvSpPr>
            <a:spLocks noGrp="1"/>
          </p:cNvSpPr>
          <p:nvPr>
            <p:ph type="title"/>
          </p:nvPr>
        </p:nvSpPr>
        <p:spPr/>
        <p:txBody>
          <a:bodyPr/>
          <a:lstStyle/>
          <a:p>
            <a:r>
              <a:rPr lang="en-US" b="1" dirty="0">
                <a:solidFill>
                  <a:srgbClr val="0E3F75"/>
                </a:solidFill>
              </a:rPr>
              <a:t>STATEWIDE REFERRAL SYSTEM</a:t>
            </a:r>
          </a:p>
        </p:txBody>
      </p:sp>
      <p:grpSp>
        <p:nvGrpSpPr>
          <p:cNvPr id="27" name="Group 26">
            <a:extLst>
              <a:ext uri="{FF2B5EF4-FFF2-40B4-BE49-F238E27FC236}">
                <a16:creationId xmlns:a16="http://schemas.microsoft.com/office/drawing/2014/main" id="{EF0DD297-48B5-439C-BC9C-DF011DFB4DDC}"/>
              </a:ext>
            </a:extLst>
          </p:cNvPr>
          <p:cNvGrpSpPr/>
          <p:nvPr/>
        </p:nvGrpSpPr>
        <p:grpSpPr>
          <a:xfrm>
            <a:off x="9772107" y="4324844"/>
            <a:ext cx="1546205" cy="914400"/>
            <a:chOff x="3098354" y="1916941"/>
            <a:chExt cx="2107653" cy="470251"/>
          </a:xfrm>
        </p:grpSpPr>
        <p:sp>
          <p:nvSpPr>
            <p:cNvPr id="28" name="Rectangle: Rounded Corners 27">
              <a:extLst>
                <a:ext uri="{FF2B5EF4-FFF2-40B4-BE49-F238E27FC236}">
                  <a16:creationId xmlns:a16="http://schemas.microsoft.com/office/drawing/2014/main" id="{FB8179E7-F85B-4E51-8629-1055C691D1DC}"/>
                </a:ext>
              </a:extLst>
            </p:cNvPr>
            <p:cNvSpPr/>
            <p:nvPr/>
          </p:nvSpPr>
          <p:spPr>
            <a:xfrm>
              <a:off x="3098354" y="1916941"/>
              <a:ext cx="2107653" cy="4702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ectangle: Rounded Corners 16">
              <a:extLst>
                <a:ext uri="{FF2B5EF4-FFF2-40B4-BE49-F238E27FC236}">
                  <a16:creationId xmlns:a16="http://schemas.microsoft.com/office/drawing/2014/main" id="{EFE9853F-A5AF-4577-83C0-9B17743A66C3}"/>
                </a:ext>
              </a:extLst>
            </p:cNvPr>
            <p:cNvSpPr txBox="1"/>
            <p:nvPr/>
          </p:nvSpPr>
          <p:spPr>
            <a:xfrm>
              <a:off x="3112127" y="1930714"/>
              <a:ext cx="2080107" cy="442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600" b="1" i="0" u="none" kern="1200" dirty="0"/>
                <a:t>Developmental Screenings</a:t>
              </a:r>
              <a:endParaRPr lang="en-US" sz="1600" dirty="0"/>
            </a:p>
          </p:txBody>
        </p:sp>
      </p:grpSp>
    </p:spTree>
    <p:extLst>
      <p:ext uri="{BB962C8B-B14F-4D97-AF65-F5344CB8AC3E}">
        <p14:creationId xmlns:p14="http://schemas.microsoft.com/office/powerpoint/2010/main" val="2593634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3">
            <a:extLst>
              <a:ext uri="{FF2B5EF4-FFF2-40B4-BE49-F238E27FC236}">
                <a16:creationId xmlns:a16="http://schemas.microsoft.com/office/drawing/2014/main" id="{7DCAFC10-DFBF-462A-9171-F5DB73674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9" y="1702411"/>
            <a:ext cx="12376557" cy="4082488"/>
          </a:xfrm>
          <a:prstGeom prst="rect">
            <a:avLst/>
          </a:prstGeom>
          <a:noFill/>
          <a:ln>
            <a:noFill/>
          </a:ln>
        </p:spPr>
      </p:pic>
      <p:sp>
        <p:nvSpPr>
          <p:cNvPr id="5" name="Title 3">
            <a:extLst>
              <a:ext uri="{FF2B5EF4-FFF2-40B4-BE49-F238E27FC236}">
                <a16:creationId xmlns:a16="http://schemas.microsoft.com/office/drawing/2014/main" id="{9C77DEF0-9C90-46AC-A031-5248B0F3F8F1}"/>
              </a:ext>
            </a:extLst>
          </p:cNvPr>
          <p:cNvSpPr txBox="1">
            <a:spLocks/>
          </p:cNvSpPr>
          <p:nvPr/>
        </p:nvSpPr>
        <p:spPr>
          <a:xfrm>
            <a:off x="1436568" y="1201357"/>
            <a:ext cx="6235201" cy="792000"/>
          </a:xfrm>
          <a:prstGeom prst="rect">
            <a:avLst/>
          </a:prstGeom>
          <a:solidFill>
            <a:srgbClr val="0E3F75"/>
          </a:solid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en-US" sz="3600" b="1" i="0" u="none" strike="noStrike" kern="1200" cap="all" spc="0" baseline="0">
                <a:solidFill>
                  <a:srgbClr val="002060"/>
                </a:solidFill>
                <a:uFillTx/>
                <a:latin typeface="+mn-lt"/>
              </a:defRPr>
            </a:lvl1pPr>
          </a:lstStyle>
          <a:p>
            <a:pPr algn="ctr"/>
            <a:r>
              <a:rPr lang="en-US" dirty="0">
                <a:solidFill>
                  <a:schemeClr val="bg1"/>
                </a:solidFill>
              </a:rPr>
              <a:t>Early Intervention</a:t>
            </a:r>
          </a:p>
        </p:txBody>
      </p:sp>
    </p:spTree>
    <p:extLst>
      <p:ext uri="{BB962C8B-B14F-4D97-AF65-F5344CB8AC3E}">
        <p14:creationId xmlns:p14="http://schemas.microsoft.com/office/powerpoint/2010/main" val="1503417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0F44-E8B5-4AF4-822B-63584B51E821}"/>
              </a:ext>
            </a:extLst>
          </p:cNvPr>
          <p:cNvSpPr>
            <a:spLocks noGrp="1"/>
          </p:cNvSpPr>
          <p:nvPr>
            <p:ph type="title"/>
          </p:nvPr>
        </p:nvSpPr>
        <p:spPr/>
        <p:txBody>
          <a:bodyPr/>
          <a:lstStyle/>
          <a:p>
            <a:r>
              <a:rPr lang="en-US" dirty="0">
                <a:solidFill>
                  <a:srgbClr val="255283"/>
                </a:solidFill>
              </a:rPr>
              <a:t>What is Early Intervention?</a:t>
            </a:r>
          </a:p>
        </p:txBody>
      </p:sp>
      <p:sp>
        <p:nvSpPr>
          <p:cNvPr id="4" name="Content Placeholder 3">
            <a:extLst>
              <a:ext uri="{FF2B5EF4-FFF2-40B4-BE49-F238E27FC236}">
                <a16:creationId xmlns:a16="http://schemas.microsoft.com/office/drawing/2014/main" id="{69F96CE7-C64B-4FFA-B005-4B0DDA4EBDA7}"/>
              </a:ext>
            </a:extLst>
          </p:cNvPr>
          <p:cNvSpPr>
            <a:spLocks noGrp="1"/>
          </p:cNvSpPr>
          <p:nvPr>
            <p:ph sz="half" idx="4294967295"/>
          </p:nvPr>
        </p:nvSpPr>
        <p:spPr>
          <a:xfrm>
            <a:off x="498764" y="1280318"/>
            <a:ext cx="6828962" cy="3116263"/>
          </a:xfrm>
        </p:spPr>
        <p:txBody>
          <a:bodyPr anchor="t">
            <a:normAutofit/>
          </a:bodyPr>
          <a:lstStyle/>
          <a:p>
            <a:pPr marL="0" indent="0">
              <a:lnSpc>
                <a:spcPct val="100000"/>
              </a:lnSpc>
              <a:buNone/>
            </a:pPr>
            <a:r>
              <a:rPr lang="en-US" dirty="0"/>
              <a:t>Early Intervention (EI) supports families of children birth to age three who have developmental delays or disabilities, so they have the best possible start in life.</a:t>
            </a:r>
          </a:p>
          <a:p>
            <a:pPr>
              <a:lnSpc>
                <a:spcPct val="100000"/>
              </a:lnSpc>
            </a:pPr>
            <a:endParaRPr lang="en-US" dirty="0"/>
          </a:p>
        </p:txBody>
      </p:sp>
      <p:sp>
        <p:nvSpPr>
          <p:cNvPr id="6" name="Content Placeholder 5">
            <a:extLst>
              <a:ext uri="{FF2B5EF4-FFF2-40B4-BE49-F238E27FC236}">
                <a16:creationId xmlns:a16="http://schemas.microsoft.com/office/drawing/2014/main" id="{3A9F8671-ADD6-444E-B7E9-46A05DB743C1}"/>
              </a:ext>
            </a:extLst>
          </p:cNvPr>
          <p:cNvSpPr>
            <a:spLocks noGrp="1"/>
          </p:cNvSpPr>
          <p:nvPr>
            <p:ph sz="quarter" idx="4294967295"/>
          </p:nvPr>
        </p:nvSpPr>
        <p:spPr>
          <a:xfrm>
            <a:off x="498764" y="2662428"/>
            <a:ext cx="6828962" cy="3116263"/>
          </a:xfrm>
        </p:spPr>
        <p:txBody>
          <a:bodyPr anchor="t">
            <a:noAutofit/>
          </a:bodyPr>
          <a:lstStyle/>
          <a:p>
            <a:pPr>
              <a:lnSpc>
                <a:spcPct val="100000"/>
              </a:lnSpc>
            </a:pPr>
            <a:r>
              <a:rPr lang="en-US" dirty="0"/>
              <a:t>EI is a partnership with families to support a child who has developmental delays or disabilities.</a:t>
            </a:r>
          </a:p>
          <a:p>
            <a:pPr>
              <a:lnSpc>
                <a:spcPct val="100000"/>
              </a:lnSpc>
            </a:pPr>
            <a:r>
              <a:rPr lang="en-US" dirty="0"/>
              <a:t>EI professionals support families to identify a child’s strengths and needs and address concerns as early as possible.</a:t>
            </a:r>
          </a:p>
        </p:txBody>
      </p:sp>
      <p:pic>
        <p:nvPicPr>
          <p:cNvPr id="5" name="Picture 4">
            <a:extLst>
              <a:ext uri="{FF2B5EF4-FFF2-40B4-BE49-F238E27FC236}">
                <a16:creationId xmlns:a16="http://schemas.microsoft.com/office/drawing/2014/main" id="{39AE1915-5AD9-417E-8C90-144C0528F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8201" y="503029"/>
            <a:ext cx="3973800" cy="5585574"/>
          </a:xfrm>
          <a:prstGeom prst="rect">
            <a:avLst/>
          </a:prstGeom>
        </p:spPr>
      </p:pic>
    </p:spTree>
    <p:extLst>
      <p:ext uri="{BB962C8B-B14F-4D97-AF65-F5344CB8AC3E}">
        <p14:creationId xmlns:p14="http://schemas.microsoft.com/office/powerpoint/2010/main" val="86460132"/>
      </p:ext>
    </p:extLst>
  </p:cSld>
  <p:clrMapOvr>
    <a:masterClrMapping/>
  </p:clrMapOvr>
  <p:extLst mod="1">
    <p:ext uri="{6950BFC3-D8DA-4A85-94F7-54DA5524770B}">
      <p188:commentRel xmlns:p188="http://schemas.microsoft.com/office/powerpoint/2018/8/main" xmlns=""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84F3F3-C761-47D1-AA30-EAC03AC05B2E}"/>
              </a:ext>
            </a:extLst>
          </p:cNvPr>
          <p:cNvSpPr>
            <a:spLocks noGrp="1"/>
          </p:cNvSpPr>
          <p:nvPr>
            <p:ph type="body" idx="4294967295"/>
          </p:nvPr>
        </p:nvSpPr>
        <p:spPr>
          <a:xfrm>
            <a:off x="386809" y="1687133"/>
            <a:ext cx="4961805" cy="830266"/>
          </a:xfrm>
        </p:spPr>
        <p:txBody>
          <a:bodyPr anchor="t">
            <a:noAutofit/>
          </a:bodyPr>
          <a:lstStyle/>
          <a:p>
            <a:pPr>
              <a:lnSpc>
                <a:spcPct val="100000"/>
              </a:lnSpc>
            </a:pPr>
            <a:r>
              <a:rPr lang="en-US" dirty="0"/>
              <a:t>Children from birth to age three whose families are concerned about their child’s development, and children who have a medical diagnosis or developmental delay</a:t>
            </a:r>
          </a:p>
          <a:p>
            <a:pPr>
              <a:lnSpc>
                <a:spcPct val="100000"/>
              </a:lnSpc>
            </a:pPr>
            <a:r>
              <a:rPr lang="en-US" dirty="0">
                <a:solidFill>
                  <a:schemeClr val="tx1"/>
                </a:solidFill>
              </a:rPr>
              <a:t>Automatic eligibility for many diagnoses including:</a:t>
            </a:r>
          </a:p>
        </p:txBody>
      </p:sp>
      <p:sp>
        <p:nvSpPr>
          <p:cNvPr id="2" name="Title 1">
            <a:extLst>
              <a:ext uri="{FF2B5EF4-FFF2-40B4-BE49-F238E27FC236}">
                <a16:creationId xmlns:a16="http://schemas.microsoft.com/office/drawing/2014/main" id="{D8BE4201-5A7B-404A-AE5D-83BC473B5C05}"/>
              </a:ext>
            </a:extLst>
          </p:cNvPr>
          <p:cNvSpPr>
            <a:spLocks noGrp="1"/>
          </p:cNvSpPr>
          <p:nvPr>
            <p:ph type="title"/>
          </p:nvPr>
        </p:nvSpPr>
        <p:spPr>
          <a:xfrm>
            <a:off x="386809" y="503029"/>
            <a:ext cx="6096000" cy="569908"/>
          </a:xfrm>
        </p:spPr>
        <p:txBody>
          <a:bodyPr/>
          <a:lstStyle/>
          <a:p>
            <a:r>
              <a:rPr lang="en-US" dirty="0"/>
              <a:t>Who should be referred to Early Intervention?</a:t>
            </a:r>
          </a:p>
        </p:txBody>
      </p:sp>
      <p:sp>
        <p:nvSpPr>
          <p:cNvPr id="6" name="Rectangle 5">
            <a:extLst>
              <a:ext uri="{FF2B5EF4-FFF2-40B4-BE49-F238E27FC236}">
                <a16:creationId xmlns:a16="http://schemas.microsoft.com/office/drawing/2014/main" id="{3A036CE7-C8F1-496E-B158-C0439524646F}"/>
              </a:ext>
            </a:extLst>
          </p:cNvPr>
          <p:cNvSpPr/>
          <p:nvPr/>
        </p:nvSpPr>
        <p:spPr>
          <a:xfrm>
            <a:off x="4576176" y="3534639"/>
            <a:ext cx="6697249" cy="2677656"/>
          </a:xfrm>
          <a:prstGeom prst="rect">
            <a:avLst/>
          </a:prstGeom>
        </p:spPr>
        <p:txBody>
          <a:bodyPr wrap="square">
            <a:spAutoFit/>
          </a:bodyPr>
          <a:lstStyle/>
          <a:p>
            <a:pPr marL="742950" lvl="1" indent="-285750">
              <a:buClr>
                <a:srgbClr val="C12637"/>
              </a:buClr>
              <a:buFont typeface="Arial" panose="020B0604020202020204" pitchFamily="34" charset="0"/>
              <a:buChar char="•"/>
            </a:pPr>
            <a:r>
              <a:rPr lang="en-US" sz="2400" dirty="0"/>
              <a:t>Extreme prematurity (born at &lt;28 weeks)</a:t>
            </a:r>
          </a:p>
          <a:p>
            <a:pPr marL="742950" lvl="1" indent="-285750">
              <a:buClr>
                <a:srgbClr val="C12637"/>
              </a:buClr>
              <a:buFont typeface="Arial" panose="020B0604020202020204" pitchFamily="34" charset="0"/>
              <a:buChar char="•"/>
            </a:pPr>
            <a:r>
              <a:rPr lang="en-US" sz="2400" dirty="0"/>
              <a:t>Very low birth weight (&lt;3.3 pounds)</a:t>
            </a:r>
          </a:p>
          <a:p>
            <a:pPr marL="742950" lvl="1" indent="-285750">
              <a:buClr>
                <a:srgbClr val="C12637"/>
              </a:buClr>
              <a:buFont typeface="Arial" panose="020B0604020202020204" pitchFamily="34" charset="0"/>
              <a:buChar char="•"/>
            </a:pPr>
            <a:r>
              <a:rPr lang="en-US" sz="2400" dirty="0"/>
              <a:t>NICU stay greater than 30 days </a:t>
            </a:r>
          </a:p>
          <a:p>
            <a:pPr marL="742950" lvl="1" indent="-285750">
              <a:buClr>
                <a:srgbClr val="C12637"/>
              </a:buClr>
              <a:buFont typeface="Arial" panose="020B0604020202020204" pitchFamily="34" charset="0"/>
              <a:buChar char="•"/>
            </a:pPr>
            <a:r>
              <a:rPr lang="en-US" sz="2400" dirty="0"/>
              <a:t>Hearing loss  </a:t>
            </a:r>
          </a:p>
          <a:p>
            <a:pPr marL="742950" lvl="1" indent="-285750">
              <a:buClr>
                <a:srgbClr val="C12637"/>
              </a:buClr>
              <a:buFont typeface="Arial" panose="020B0604020202020204" pitchFamily="34" charset="0"/>
              <a:buChar char="•"/>
            </a:pPr>
            <a:r>
              <a:rPr lang="en-US" sz="2400" dirty="0"/>
              <a:t>Neonatal abstinence syndrome/neonatal opioid withdrawal syndrome</a:t>
            </a:r>
          </a:p>
          <a:p>
            <a:pPr marL="742950" lvl="1" indent="-285750">
              <a:buClr>
                <a:srgbClr val="C12637"/>
              </a:buClr>
              <a:buFont typeface="Arial" panose="020B0604020202020204" pitchFamily="34" charset="0"/>
              <a:buChar char="•"/>
            </a:pPr>
            <a:r>
              <a:rPr lang="en-US" sz="2400" dirty="0"/>
              <a:t>Elevated blood lead levels</a:t>
            </a:r>
          </a:p>
        </p:txBody>
      </p:sp>
      <p:pic>
        <p:nvPicPr>
          <p:cNvPr id="8" name="Picture 7">
            <a:extLst>
              <a:ext uri="{FF2B5EF4-FFF2-40B4-BE49-F238E27FC236}">
                <a16:creationId xmlns:a16="http://schemas.microsoft.com/office/drawing/2014/main" id="{8CE2FFB5-B1EC-46C0-8E86-9687B26E7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52925"/>
            <a:ext cx="6096000" cy="1968943"/>
          </a:xfrm>
          <a:prstGeom prst="rect">
            <a:avLst/>
          </a:prstGeom>
        </p:spPr>
      </p:pic>
    </p:spTree>
    <p:extLst>
      <p:ext uri="{BB962C8B-B14F-4D97-AF65-F5344CB8AC3E}">
        <p14:creationId xmlns:p14="http://schemas.microsoft.com/office/powerpoint/2010/main" val="384788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C89E7FA-1DB5-4FD2-929A-DE982F1087BB}"/>
              </a:ext>
            </a:extLst>
          </p:cNvPr>
          <p:cNvSpPr txBox="1"/>
          <p:nvPr/>
        </p:nvSpPr>
        <p:spPr>
          <a:xfrm>
            <a:off x="1578077" y="1651819"/>
            <a:ext cx="90260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CB7E2"/>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C469644-F34B-4FBB-982A-C206EE18302C}"/>
              </a:ext>
            </a:extLst>
          </p:cNvPr>
          <p:cNvSpPr txBox="1"/>
          <p:nvPr/>
        </p:nvSpPr>
        <p:spPr>
          <a:xfrm>
            <a:off x="1769806" y="1843548"/>
            <a:ext cx="8844117" cy="3046988"/>
          </a:xfrm>
          <a:prstGeom prst="rect">
            <a:avLst/>
          </a:prstGeom>
          <a:noFill/>
        </p:spPr>
        <p:txBody>
          <a:bodyPr wrap="square" rtlCol="0">
            <a:spAutoFit/>
          </a:bodyPr>
          <a:lstStyle/>
          <a:p>
            <a:r>
              <a:rPr lang="en-US" sz="3200" dirty="0"/>
              <a:t>The entire program worked wonderfully for our family! The therapists are amazing. They were so attentive and aware of both my sons’ needs. </a:t>
            </a:r>
            <a:r>
              <a:rPr lang="en-US" sz="3200" b="1" dirty="0"/>
              <a:t>The exercises and practices we learned through EI have dramatically changed the quality of my children's lives,</a:t>
            </a:r>
            <a:r>
              <a:rPr lang="en-US" sz="3200" dirty="0"/>
              <a:t> and I am so grateful.</a:t>
            </a:r>
          </a:p>
        </p:txBody>
      </p:sp>
      <p:pic>
        <p:nvPicPr>
          <p:cNvPr id="6" name="Graphic 5" descr="Quotes">
            <a:extLst>
              <a:ext uri="{FF2B5EF4-FFF2-40B4-BE49-F238E27FC236}">
                <a16:creationId xmlns:a16="http://schemas.microsoft.com/office/drawing/2014/main" id="{02A159F7-6D4E-4D17-A95E-80B2F8621850}"/>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50000" r="37483"/>
          <a:stretch/>
        </p:blipFill>
        <p:spPr>
          <a:xfrm>
            <a:off x="540738" y="1391161"/>
            <a:ext cx="1229068" cy="982980"/>
          </a:xfrm>
          <a:prstGeom prst="rect">
            <a:avLst/>
          </a:prstGeom>
        </p:spPr>
      </p:pic>
      <p:pic>
        <p:nvPicPr>
          <p:cNvPr id="8" name="Graphic 7" descr="Quotes">
            <a:extLst>
              <a:ext uri="{FF2B5EF4-FFF2-40B4-BE49-F238E27FC236}">
                <a16:creationId xmlns:a16="http://schemas.microsoft.com/office/drawing/2014/main" id="{28B82530-232F-41FF-A07E-37208253727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7483" b="50000"/>
          <a:stretch/>
        </p:blipFill>
        <p:spPr>
          <a:xfrm>
            <a:off x="9190685" y="4958105"/>
            <a:ext cx="1229068" cy="982980"/>
          </a:xfrm>
          <a:prstGeom prst="rect">
            <a:avLst/>
          </a:prstGeom>
        </p:spPr>
      </p:pic>
    </p:spTree>
    <p:extLst>
      <p:ext uri="{BB962C8B-B14F-4D97-AF65-F5344CB8AC3E}">
        <p14:creationId xmlns:p14="http://schemas.microsoft.com/office/powerpoint/2010/main" val="3268110298"/>
      </p:ext>
    </p:extLst>
  </p:cSld>
  <p:clrMapOvr>
    <a:masterClrMapping/>
  </p:clrMapOvr>
</p:sld>
</file>

<file path=ppt/theme/theme1.xml><?xml version="1.0" encoding="utf-8"?>
<a:theme xmlns:a="http://schemas.openxmlformats.org/drawingml/2006/main" name="Heart of it All Deck">
  <a:themeElements>
    <a:clrScheme name="ODJFS FY24">
      <a:dk1>
        <a:sysClr val="windowText" lastClr="000000"/>
      </a:dk1>
      <a:lt1>
        <a:sysClr val="window" lastClr="FFFFFF"/>
      </a:lt1>
      <a:dk2>
        <a:srgbClr val="525051"/>
      </a:dk2>
      <a:lt2>
        <a:srgbClr val="A1A1A1"/>
      </a:lt2>
      <a:accent1>
        <a:srgbClr val="0E3F75"/>
      </a:accent1>
      <a:accent2>
        <a:srgbClr val="C12637"/>
      </a:accent2>
      <a:accent3>
        <a:srgbClr val="0098D3"/>
      </a:accent3>
      <a:accent4>
        <a:srgbClr val="729364"/>
      </a:accent4>
      <a:accent5>
        <a:srgbClr val="EBA70E"/>
      </a:accent5>
      <a:accent6>
        <a:srgbClr val="69C2C6"/>
      </a:accent6>
      <a:hlink>
        <a:srgbClr val="0000FF"/>
      </a:hlink>
      <a:folHlink>
        <a:srgbClr val="70001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ening and Closing Slides">
  <a:themeElements>
    <a:clrScheme name="ODJFS FY24">
      <a:dk1>
        <a:sysClr val="windowText" lastClr="000000"/>
      </a:dk1>
      <a:lt1>
        <a:sysClr val="window" lastClr="FFFFFF"/>
      </a:lt1>
      <a:dk2>
        <a:srgbClr val="525051"/>
      </a:dk2>
      <a:lt2>
        <a:srgbClr val="A1A1A1"/>
      </a:lt2>
      <a:accent1>
        <a:srgbClr val="0E3F75"/>
      </a:accent1>
      <a:accent2>
        <a:srgbClr val="C12637"/>
      </a:accent2>
      <a:accent3>
        <a:srgbClr val="0098D3"/>
      </a:accent3>
      <a:accent4>
        <a:srgbClr val="729364"/>
      </a:accent4>
      <a:accent5>
        <a:srgbClr val="EBA70E"/>
      </a:accent5>
      <a:accent6>
        <a:srgbClr val="69C2C6"/>
      </a:accent6>
      <a:hlink>
        <a:srgbClr val="0000FF"/>
      </a:hlink>
      <a:folHlink>
        <a:srgbClr val="70001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371F31FCB0744A8179296B88623516" ma:contentTypeVersion="13" ma:contentTypeDescription="Create a new document." ma:contentTypeScope="" ma:versionID="76a257b6b993f9077f690d5b78564540">
  <xsd:schema xmlns:xsd="http://www.w3.org/2001/XMLSchema" xmlns:xs="http://www.w3.org/2001/XMLSchema" xmlns:p="http://schemas.microsoft.com/office/2006/metadata/properties" xmlns:ns2="5a12b906-6ae8-4ebb-9b02-8a19ce80288e" xmlns:ns3="617c3079-7be7-4bf8-b72c-ae5a43501551" targetNamespace="http://schemas.microsoft.com/office/2006/metadata/properties" ma:root="true" ma:fieldsID="a97823e7cfa5c288283c30e0cf9c2302" ns2:_="" ns3:_="">
    <xsd:import namespace="5a12b906-6ae8-4ebb-9b02-8a19ce80288e"/>
    <xsd:import namespace="617c3079-7be7-4bf8-b72c-ae5a435015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2b906-6ae8-4ebb-9b02-8a19ce802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7c3079-7be7-4bf8-b72c-ae5a4350155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6ac5ffe-a666-46fb-b505-81a57ec8629f}" ma:internalName="TaxCatchAll" ma:showField="CatchAllData" ma:web="617c3079-7be7-4bf8-b72c-ae5a4350155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12b906-6ae8-4ebb-9b02-8a19ce80288e">
      <Terms xmlns="http://schemas.microsoft.com/office/infopath/2007/PartnerControls"/>
    </lcf76f155ced4ddcb4097134ff3c332f>
    <TaxCatchAll xmlns="617c3079-7be7-4bf8-b72c-ae5a43501551" xsi:nil="true"/>
  </documentManagement>
</p:properties>
</file>

<file path=customXml/itemProps1.xml><?xml version="1.0" encoding="utf-8"?>
<ds:datastoreItem xmlns:ds="http://schemas.openxmlformats.org/officeDocument/2006/customXml" ds:itemID="{DF7A4F7B-AC7C-4E84-9D36-8C5DD8D77D74}">
  <ds:schemaRefs>
    <ds:schemaRef ds:uri="http://schemas.microsoft.com/sharepoint/v3/contenttype/forms"/>
  </ds:schemaRefs>
</ds:datastoreItem>
</file>

<file path=customXml/itemProps2.xml><?xml version="1.0" encoding="utf-8"?>
<ds:datastoreItem xmlns:ds="http://schemas.openxmlformats.org/officeDocument/2006/customXml" ds:itemID="{F6CA751E-8856-44DF-9B75-F3FADD141B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12b906-6ae8-4ebb-9b02-8a19ce80288e"/>
    <ds:schemaRef ds:uri="617c3079-7be7-4bf8-b72c-ae5a435015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550591-F3FD-488F-B809-E2833BB95B67}">
  <ds:schemaRefs>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elements/1.1/"/>
    <ds:schemaRef ds:uri="617c3079-7be7-4bf8-b72c-ae5a43501551"/>
    <ds:schemaRef ds:uri="http://purl.org/dc/terms/"/>
    <ds:schemaRef ds:uri="http://schemas.openxmlformats.org/package/2006/metadata/core-properties"/>
    <ds:schemaRef ds:uri="5a12b906-6ae8-4ebb-9b02-8a19ce80288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12253</TotalTime>
  <Words>2844</Words>
  <Application>Microsoft Office PowerPoint</Application>
  <PresentationFormat>Widescreen</PresentationFormat>
  <Paragraphs>186</Paragraphs>
  <Slides>20</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Courier New</vt:lpstr>
      <vt:lpstr>Open Sans</vt:lpstr>
      <vt:lpstr>Source Sans Pro</vt:lpstr>
      <vt:lpstr>Times New Roman</vt:lpstr>
      <vt:lpstr>Wingdings</vt:lpstr>
      <vt:lpstr>Heart of it All Deck</vt:lpstr>
      <vt:lpstr>Opening and Closing Slides</vt:lpstr>
      <vt:lpstr>PowerPoint Presentation</vt:lpstr>
      <vt:lpstr>PowerPoint Presentation</vt:lpstr>
      <vt:lpstr>PowerPoint Presentation</vt:lpstr>
      <vt:lpstr>PowerPoint Presentation</vt:lpstr>
      <vt:lpstr>STATEWIDE REFERRAL SYSTEM</vt:lpstr>
      <vt:lpstr>PowerPoint Presentation</vt:lpstr>
      <vt:lpstr>What is Early Intervention?</vt:lpstr>
      <vt:lpstr>Who should be referred to Early Intervention?</vt:lpstr>
      <vt:lpstr>PowerPoint Presentation</vt:lpstr>
      <vt:lpstr>Where do Early Intervention services happen?</vt:lpstr>
      <vt:lpstr>No need to “wait and see.”</vt:lpstr>
      <vt:lpstr>Early Intervention can address specific delays</vt:lpstr>
      <vt:lpstr>EaRLy Intervention Roadmap</vt:lpstr>
      <vt:lpstr>Primary Service Provider Approach </vt:lpstr>
      <vt:lpstr>PowerPoint Presentation</vt:lpstr>
      <vt:lpstr>Why medical teams should refer   outside clinical setting </vt:lpstr>
      <vt:lpstr>PowerPoint Presentation</vt:lpstr>
      <vt:lpstr>Web referral form</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Gladden, Jeremy</dc:creator>
  <cp:lastModifiedBy>Samantha Bernard</cp:lastModifiedBy>
  <cp:revision>127</cp:revision>
  <cp:lastPrinted>2024-12-06T21:28:28Z</cp:lastPrinted>
  <dcterms:created xsi:type="dcterms:W3CDTF">2019-10-25T18:01:05Z</dcterms:created>
  <dcterms:modified xsi:type="dcterms:W3CDTF">2025-02-21T17:17:07Z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0x010100F4371F31FCB0744A8179296B88623516</vt:lpwstr>
  </property>
  <property fmtid="{D5CDD505-2E9C-101B-9397-08002B2CF9AE}" pid="3" name="MediaServiceImageTags">
    <vt:lpwstr/>
  </property>
  <property fmtid="{D5CDD505-2E9C-101B-9397-08002B2CF9AE}" pid="4" name="MSIP_Label_ea60d57e-af5b-4752-ac57-3e4f28ca11dc_SiteId">
    <vt:lpwstr>36da45f1-dd2c-4d1f-af13-5abe46b99921</vt:lpwstr>
  </property>
  <property fmtid="{D5CDD505-2E9C-101B-9397-08002B2CF9AE}" pid="5" name="MSIP_Label_ea60d57e-af5b-4752-ac57-3e4f28ca11dc_Method">
    <vt:lpwstr>Standard</vt:lpwstr>
  </property>
  <property fmtid="{D5CDD505-2E9C-101B-9397-08002B2CF9AE}" pid="6" name="MSIP_Label_ea60d57e-af5b-4752-ac57-3e4f28ca11dc_Enabled">
    <vt:lpwstr>true</vt:lpwstr>
  </property>
  <property fmtid="{D5CDD505-2E9C-101B-9397-08002B2CF9AE}" pid="7" name="MSIP_Label_ea60d57e-af5b-4752-ac57-3e4f28ca11dc_Name">
    <vt:lpwstr>ea60d57e-af5b-4752-ac57-3e4f28ca11dc</vt:lpwstr>
  </property>
  <property fmtid="{D5CDD505-2E9C-101B-9397-08002B2CF9AE}" pid="8" name="MSIP_Label_ea60d57e-af5b-4752-ac57-3e4f28ca11dc_SetDate">
    <vt:lpwstr>2024-03-03T18:13:59Z</vt:lpwstr>
  </property>
  <property fmtid="{D5CDD505-2E9C-101B-9397-08002B2CF9AE}" pid="9" name="MSIP_Label_ea60d57e-af5b-4752-ac57-3e4f28ca11dc_ContentBits">
    <vt:lpwstr>0</vt:lpwstr>
  </property>
  <property fmtid="{D5CDD505-2E9C-101B-9397-08002B2CF9AE}" pid="10" name="MSIP_Label_ea60d57e-af5b-4752-ac57-3e4f28ca11dc_ActionId">
    <vt:lpwstr>280db4fb-0452-4b5d-b607-143859eedc8a</vt:lpwstr>
  </property>
</Properties>
</file>